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8" r:id="rId5"/>
    <p:sldId id="281" r:id="rId6"/>
    <p:sldId id="282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FF"/>
    <a:srgbClr val="F4FBFF"/>
    <a:srgbClr val="FBFDFF"/>
    <a:srgbClr val="FDFFFF"/>
    <a:srgbClr val="FEFFFF"/>
    <a:srgbClr val="F5F7F9"/>
    <a:srgbClr val="FBF6F6"/>
    <a:srgbClr val="FBF5F5"/>
    <a:srgbClr val="D1D1D1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458" y="0"/>
            <a:ext cx="12284915" cy="685800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D7D67B-5223-4557-B3BE-1BF3C09FFB01}"/>
              </a:ext>
            </a:extLst>
          </p:cNvPr>
          <p:cNvSpPr/>
          <p:nvPr/>
        </p:nvSpPr>
        <p:spPr>
          <a:xfrm>
            <a:off x="3011055" y="877455"/>
            <a:ext cx="3914398" cy="48213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C20CBB-4A0A-45F3-B4B7-46DA522B84DA}"/>
              </a:ext>
            </a:extLst>
          </p:cNvPr>
          <p:cNvSpPr/>
          <p:nvPr/>
        </p:nvSpPr>
        <p:spPr>
          <a:xfrm>
            <a:off x="1093008" y="1406102"/>
            <a:ext cx="4100418" cy="4031414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732" y="4030293"/>
            <a:ext cx="3485072" cy="132453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sr-Cyrl-RS" sz="2400" dirty="0"/>
              <a:t>Ментор</a:t>
            </a:r>
          </a:p>
          <a:p>
            <a:pPr algn="l">
              <a:lnSpc>
                <a:spcPct val="100000"/>
              </a:lnSpc>
            </a:pPr>
            <a:r>
              <a:rPr lang="sr-Cyrl-RS" sz="2400" dirty="0"/>
              <a:t>Др Александра Лабус, редовни професор</a:t>
            </a:r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D4FF0B-3215-4BF1-B950-7A74258F6E4E}"/>
              </a:ext>
            </a:extLst>
          </p:cNvPr>
          <p:cNvSpPr txBox="1">
            <a:spLocks/>
          </p:cNvSpPr>
          <p:nvPr/>
        </p:nvSpPr>
        <p:spPr>
          <a:xfrm>
            <a:off x="7406593" y="1561858"/>
            <a:ext cx="3414162" cy="24205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/>
              <a:t>W3 </a:t>
            </a:r>
            <a:r>
              <a:rPr lang="sr-Cyrl-RS" sz="4000" dirty="0"/>
              <a:t>апликација електронске књижаре</a:t>
            </a:r>
            <a:endParaRPr lang="en-US" sz="4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6E5CC4-A457-4DCA-BB32-C3394E07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8106" y="4404138"/>
            <a:ext cx="3414162" cy="892004"/>
          </a:xfrm>
        </p:spPr>
        <p:txBody>
          <a:bodyPr>
            <a:normAutofit/>
          </a:bodyPr>
          <a:lstStyle/>
          <a:p>
            <a:pPr algn="l"/>
            <a:r>
              <a:rPr lang="sr-Cyrl-RS" sz="2400" dirty="0"/>
              <a:t>Ана-Марија Ђурић, 170/2019</a:t>
            </a:r>
            <a:endParaRPr lang="en-US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26A464-73B9-4225-9A62-34A71AA99D6A}"/>
              </a:ext>
            </a:extLst>
          </p:cNvPr>
          <p:cNvSpPr txBox="1">
            <a:spLocks/>
          </p:cNvSpPr>
          <p:nvPr/>
        </p:nvSpPr>
        <p:spPr>
          <a:xfrm>
            <a:off x="1450642" y="1894150"/>
            <a:ext cx="3414162" cy="11772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r-Cyrl-RS" sz="4000" dirty="0"/>
              <a:t>Дипломски рад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93377-7D31-4AAA-86F4-434744820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04" y="83384"/>
            <a:ext cx="2462390" cy="12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2BE645-A60A-40F8-9C02-4EF17533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DC685-C361-486C-886D-188C80AB83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2863" y="1901317"/>
            <a:ext cx="6889255" cy="4019239"/>
          </a:xfrm>
          <a:prstGeom prst="rect">
            <a:avLst/>
          </a:prstGeom>
        </p:spPr>
      </p:pic>
      <p:sp useBgFill="1"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5C04E7-294C-44CC-85C4-D2C5BF868DF5}"/>
              </a:ext>
            </a:extLst>
          </p:cNvPr>
          <p:cNvSpPr/>
          <p:nvPr/>
        </p:nvSpPr>
        <p:spPr>
          <a:xfrm>
            <a:off x="340652" y="217084"/>
            <a:ext cx="4675043" cy="74678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D254573-1CC2-4C02-AB5D-815A21F05FBD}"/>
              </a:ext>
            </a:extLst>
          </p:cNvPr>
          <p:cNvSpPr txBox="1">
            <a:spLocks/>
          </p:cNvSpPr>
          <p:nvPr/>
        </p:nvSpPr>
        <p:spPr>
          <a:xfrm>
            <a:off x="443695" y="217084"/>
            <a:ext cx="4429246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ПАМЕТНИ УГОВОРИ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 useBgFill="1"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44E1EC-FDE6-4E51-BC16-AABFE5C955D5}"/>
              </a:ext>
            </a:extLst>
          </p:cNvPr>
          <p:cNvSpPr/>
          <p:nvPr/>
        </p:nvSpPr>
        <p:spPr>
          <a:xfrm>
            <a:off x="7370914" y="1674748"/>
            <a:ext cx="4532289" cy="4472376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/>
              <a:t>Операција која покреће процес електронске књижаре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/>
              <a:t>Извршава провере и поставља локалне променљиве на одређене вредности, у зависности од тога шта корисник (студент) унесе и изабере </a:t>
            </a:r>
          </a:p>
        </p:txBody>
      </p:sp>
    </p:spTree>
    <p:extLst>
      <p:ext uri="{BB962C8B-B14F-4D97-AF65-F5344CB8AC3E}">
        <p14:creationId xmlns:p14="http://schemas.microsoft.com/office/powerpoint/2010/main" val="372469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EC6D64-A392-4295-A3C5-29D99BEDC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04112-7CBA-4F9F-A02B-82D9227357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72107" y="1674748"/>
            <a:ext cx="6479533" cy="4387839"/>
          </a:xfrm>
          <a:prstGeom prst="rect">
            <a:avLst/>
          </a:prstGeom>
        </p:spPr>
      </p:pic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041798CA-A17A-43BF-AE4B-65E64DDF9207}"/>
              </a:ext>
            </a:extLst>
          </p:cNvPr>
          <p:cNvSpPr/>
          <p:nvPr/>
        </p:nvSpPr>
        <p:spPr>
          <a:xfrm>
            <a:off x="340652" y="217084"/>
            <a:ext cx="4675043" cy="74678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8DE91B-422A-43D3-BC5B-7371936F3866}"/>
              </a:ext>
            </a:extLst>
          </p:cNvPr>
          <p:cNvSpPr txBox="1">
            <a:spLocks/>
          </p:cNvSpPr>
          <p:nvPr/>
        </p:nvSpPr>
        <p:spPr>
          <a:xfrm>
            <a:off x="443695" y="217084"/>
            <a:ext cx="4429246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ПАМЕТНИ УГОВОРИ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 useBgFill="1"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05A3BA-8132-4B08-9456-0AA84F36C30B}"/>
              </a:ext>
            </a:extLst>
          </p:cNvPr>
          <p:cNvSpPr/>
          <p:nvPr/>
        </p:nvSpPr>
        <p:spPr>
          <a:xfrm>
            <a:off x="483406" y="1674748"/>
            <a:ext cx="4532289" cy="4472376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/>
              <a:t>Операција која прихвата процес који је започет, извршава је други корисник апликације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/>
              <a:t>Поред провера, функција чува податке о кориснику који је започео процес као и информацију о изабраној литератури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E2296B-8051-47C5-AEAF-3048B0563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2E1FB-D8E2-4CEE-8EF6-CA3B190253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2204" y="1817813"/>
            <a:ext cx="6561323" cy="4186246"/>
          </a:xfrm>
          <a:prstGeom prst="rect">
            <a:avLst/>
          </a:prstGeom>
        </p:spPr>
      </p:pic>
      <p:sp useBgFill="1">
        <p:nvSpPr>
          <p:cNvPr id="6" name="Rectangle: Rounded Corners 5">
            <a:extLst>
              <a:ext uri="{FF2B5EF4-FFF2-40B4-BE49-F238E27FC236}">
                <a16:creationId xmlns:a16="http://schemas.microsoft.com/office/drawing/2014/main" id="{3E83C4D2-0E8F-4D9E-889C-B76E0C3B6C35}"/>
              </a:ext>
            </a:extLst>
          </p:cNvPr>
          <p:cNvSpPr/>
          <p:nvPr/>
        </p:nvSpPr>
        <p:spPr>
          <a:xfrm>
            <a:off x="340652" y="217084"/>
            <a:ext cx="4675043" cy="74678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BE1784-EB03-44FC-92E0-E85560D2AE01}"/>
              </a:ext>
            </a:extLst>
          </p:cNvPr>
          <p:cNvSpPr txBox="1">
            <a:spLocks/>
          </p:cNvSpPr>
          <p:nvPr/>
        </p:nvSpPr>
        <p:spPr>
          <a:xfrm>
            <a:off x="443695" y="217084"/>
            <a:ext cx="4429246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ПАМЕТНИ УГОВОРИ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 useBgFill="1"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6EBD2D-796D-41E3-AEB9-51760644F8DD}"/>
              </a:ext>
            </a:extLst>
          </p:cNvPr>
          <p:cNvSpPr/>
          <p:nvPr/>
        </p:nvSpPr>
        <p:spPr>
          <a:xfrm>
            <a:off x="7105730" y="659757"/>
            <a:ext cx="4532289" cy="5805638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/>
              <a:t>Последња функција која се позива из главног програма јесте функција разрешења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/>
              <a:t>Ова функција извршава провере и припреме за трансфер новца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/>
              <a:t>Из ове функције се позива нова функција која обезбеђује плаћање које се извршава у последњем кораку паметног уговора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08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79072"/>
          <a:stretch/>
        </p:blipFill>
        <p:spPr>
          <a:xfrm>
            <a:off x="0" y="-35637"/>
            <a:ext cx="12192000" cy="1190669"/>
          </a:xfrm>
          <a:prstGeom prst="rect">
            <a:avLst/>
          </a:prstGeom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0" y="263383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ПАМЕТНИ УГОВОРИ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7A19B-6212-4ACC-A499-D15CD8DE74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80" y="3414084"/>
            <a:ext cx="5755640" cy="2812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E937F-93F4-4654-83F3-F8325DB266B0}"/>
              </a:ext>
            </a:extLst>
          </p:cNvPr>
          <p:cNvSpPr txBox="1"/>
          <p:nvPr/>
        </p:nvSpPr>
        <p:spPr>
          <a:xfrm>
            <a:off x="548640" y="1454052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 Приказ свих трансакција након извршења паметног уговора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Ове трансакције се одвијају између два учесника и обухватају извршавање три главне операције пројекта и додатне три које су неопходне за покретање паметног уговора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9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79072"/>
          <a:stretch/>
        </p:blipFill>
        <p:spPr>
          <a:xfrm>
            <a:off x="0" y="-35637"/>
            <a:ext cx="12192000" cy="1190669"/>
          </a:xfrm>
          <a:prstGeom prst="rect">
            <a:avLst/>
          </a:prstGeom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0" y="263383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КОРИСНИЧКИ ИНТЕРФЕЈС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798CA-A7F7-49C3-8516-FB6C06A7BB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1" y="1454052"/>
            <a:ext cx="8047698" cy="5018269"/>
          </a:xfrm>
          <a:prstGeom prst="rect">
            <a:avLst/>
          </a:prstGeom>
          <a:solidFill>
            <a:srgbClr val="FE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43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79072"/>
          <a:stretch/>
        </p:blipFill>
        <p:spPr>
          <a:xfrm>
            <a:off x="0" y="-35637"/>
            <a:ext cx="12192000" cy="1190669"/>
          </a:xfrm>
          <a:prstGeom prst="rect">
            <a:avLst/>
          </a:prstGeom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0" y="263383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КОРИСНИЧКИ ИНТЕРФЕЈС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1A0C1-8C25-43C8-B2F9-436DCFC443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92" y="1477877"/>
            <a:ext cx="8205615" cy="5116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75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E6FF43-416C-4B77-A158-74DFC98A1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CC9F0D80-2982-4422-9352-2E8EBC1F5E32}"/>
              </a:ext>
            </a:extLst>
          </p:cNvPr>
          <p:cNvSpPr/>
          <p:nvPr/>
        </p:nvSpPr>
        <p:spPr>
          <a:xfrm>
            <a:off x="340652" y="217087"/>
            <a:ext cx="2961841" cy="74678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B566FC-1628-4C3F-B7B4-488412F9A313}"/>
              </a:ext>
            </a:extLst>
          </p:cNvPr>
          <p:cNvSpPr txBox="1">
            <a:spLocks/>
          </p:cNvSpPr>
          <p:nvPr/>
        </p:nvSpPr>
        <p:spPr>
          <a:xfrm>
            <a:off x="443695" y="217087"/>
            <a:ext cx="4429246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</a:rPr>
              <a:t>ЗАКЉУЧАК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CB139A8F-8C6A-496A-B499-DEBBDEDC1D5A}"/>
              </a:ext>
            </a:extLst>
          </p:cNvPr>
          <p:cNvSpPr/>
          <p:nvPr/>
        </p:nvSpPr>
        <p:spPr>
          <a:xfrm>
            <a:off x="384169" y="1790511"/>
            <a:ext cx="11423662" cy="3661165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Право време за усвајање блокчејн технологије је управо сада.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Утицај који би ова технологија могла имати у образовној сфери је од веома великог значаја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Б</a:t>
            </a: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локчејн технологија наилази на врло погодно поље за своју примену, за аутоматизовање и поједностављење одређених процеса.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4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458" y="0"/>
            <a:ext cx="12284915" cy="685800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D7D67B-5223-4557-B3BE-1BF3C09FFB01}"/>
              </a:ext>
            </a:extLst>
          </p:cNvPr>
          <p:cNvSpPr/>
          <p:nvPr/>
        </p:nvSpPr>
        <p:spPr>
          <a:xfrm>
            <a:off x="3011055" y="877455"/>
            <a:ext cx="3914398" cy="48213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C20CBB-4A0A-45F3-B4B7-46DA522B84DA}"/>
              </a:ext>
            </a:extLst>
          </p:cNvPr>
          <p:cNvSpPr/>
          <p:nvPr/>
        </p:nvSpPr>
        <p:spPr>
          <a:xfrm>
            <a:off x="1093008" y="1406102"/>
            <a:ext cx="4100418" cy="4031414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732" y="3691346"/>
            <a:ext cx="3485072" cy="171604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sr-Cyrl-RS" sz="2400" dirty="0"/>
              <a:t>Ментор</a:t>
            </a:r>
          </a:p>
          <a:p>
            <a:pPr algn="l">
              <a:lnSpc>
                <a:spcPct val="100000"/>
              </a:lnSpc>
            </a:pPr>
            <a:r>
              <a:rPr lang="sr-Cyrl-RS" sz="2400" dirty="0"/>
              <a:t>Др Александра Лабус, редовни професор</a:t>
            </a:r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D4FF0B-3215-4BF1-B950-7A74258F6E4E}"/>
              </a:ext>
            </a:extLst>
          </p:cNvPr>
          <p:cNvSpPr txBox="1">
            <a:spLocks/>
          </p:cNvSpPr>
          <p:nvPr/>
        </p:nvSpPr>
        <p:spPr>
          <a:xfrm>
            <a:off x="7406593" y="1561858"/>
            <a:ext cx="3414162" cy="24205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j-ea"/>
              </a:rPr>
              <a:t>W3 </a:t>
            </a:r>
            <a:r>
              <a:rPr kumimoji="0" lang="sr-Cyrl-R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j-ea"/>
              </a:rPr>
              <a:t>апликација електронске књижаре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E3DED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6E5CC4-A457-4DCA-BB32-C3394E07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8106" y="4404138"/>
            <a:ext cx="3414162" cy="892004"/>
          </a:xfrm>
        </p:spPr>
        <p:txBody>
          <a:bodyPr>
            <a:normAutofit/>
          </a:bodyPr>
          <a:lstStyle/>
          <a:p>
            <a:pPr algn="l"/>
            <a:r>
              <a:rPr lang="sr-Cyrl-RS" sz="2400" dirty="0"/>
              <a:t>Ана-Марија Ђурић, 170/2019</a:t>
            </a:r>
            <a:endParaRPr lang="en-US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26A464-73B9-4225-9A62-34A71AA99D6A}"/>
              </a:ext>
            </a:extLst>
          </p:cNvPr>
          <p:cNvSpPr txBox="1">
            <a:spLocks/>
          </p:cNvSpPr>
          <p:nvPr/>
        </p:nvSpPr>
        <p:spPr>
          <a:xfrm>
            <a:off x="1450642" y="1894150"/>
            <a:ext cx="3414162" cy="11772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j-ea"/>
              </a:rPr>
              <a:t>Дипломски рад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E3DED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93377-7D31-4AAA-86F4-434744820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04" y="83384"/>
            <a:ext cx="2462390" cy="12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1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30754"/>
          <a:stretch/>
        </p:blipFill>
        <p:spPr>
          <a:xfrm>
            <a:off x="0" y="0"/>
            <a:ext cx="487294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5483532" y="373127"/>
            <a:ext cx="6097877" cy="68697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4000" dirty="0"/>
              <a:t>САДРЖАЈ</a:t>
            </a:r>
            <a:endParaRPr lang="en-US" sz="4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02E7DC-FBB6-41E5-BBF9-68872D664E84}"/>
              </a:ext>
            </a:extLst>
          </p:cNvPr>
          <p:cNvSpPr txBox="1">
            <a:spLocks/>
          </p:cNvSpPr>
          <p:nvPr/>
        </p:nvSpPr>
        <p:spPr>
          <a:xfrm>
            <a:off x="4872941" y="1828800"/>
            <a:ext cx="7319058" cy="465607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94100" indent="-457200" algn="l">
              <a:buFont typeface="+mj-lt"/>
              <a:buAutoNum type="arabicPeriod"/>
            </a:pPr>
            <a:r>
              <a:rPr lang="sr-Cyrl-RS" sz="2400" dirty="0" err="1"/>
              <a:t>Блокчејн</a:t>
            </a:r>
            <a:r>
              <a:rPr lang="sr-Cyrl-RS" sz="2400" dirty="0"/>
              <a:t> технологије у образовном екосистему</a:t>
            </a:r>
          </a:p>
          <a:p>
            <a:pPr marL="494100" indent="-457200" algn="l">
              <a:buFont typeface="+mj-lt"/>
              <a:buAutoNum type="arabicPeriod"/>
            </a:pPr>
            <a:r>
              <a:rPr lang="sr-Cyrl-RS" sz="2400" dirty="0"/>
              <a:t>Опис рада</a:t>
            </a:r>
          </a:p>
          <a:p>
            <a:pPr marL="494100" indent="-457200" algn="l">
              <a:buFont typeface="+mj-lt"/>
              <a:buAutoNum type="arabicPeriod"/>
            </a:pPr>
            <a:r>
              <a:rPr lang="sr-Cyrl-RS" sz="2400" dirty="0"/>
              <a:t>Моделовање </a:t>
            </a:r>
            <a:r>
              <a:rPr lang="sr-Cyrl-RS" sz="2400" dirty="0" err="1"/>
              <a:t>блокчејн</a:t>
            </a:r>
            <a:r>
              <a:rPr lang="sr-Cyrl-RS" sz="2400" dirty="0"/>
              <a:t> система у образовању</a:t>
            </a:r>
          </a:p>
          <a:p>
            <a:pPr marL="494100" indent="-457200" algn="l">
              <a:buFont typeface="+mj-lt"/>
              <a:buAutoNum type="arabicPeriod"/>
            </a:pPr>
            <a:r>
              <a:rPr lang="sr-Cyrl-RS" sz="2400" dirty="0"/>
              <a:t>Образовни екосистем заснован на </a:t>
            </a:r>
            <a:r>
              <a:rPr lang="sr-Cyrl-RS" sz="2400" dirty="0" err="1"/>
              <a:t>блокчејн</a:t>
            </a:r>
            <a:r>
              <a:rPr lang="sr-Cyrl-RS" sz="2400" dirty="0"/>
              <a:t> технологији</a:t>
            </a:r>
          </a:p>
          <a:p>
            <a:pPr marL="494100" indent="-457200" algn="l">
              <a:buFont typeface="+mj-lt"/>
              <a:buAutoNum type="arabicPeriod"/>
            </a:pPr>
            <a:r>
              <a:rPr lang="sr-Cyrl-RS" sz="2400" dirty="0"/>
              <a:t>Паметни уговори</a:t>
            </a:r>
          </a:p>
          <a:p>
            <a:pPr marL="494100" indent="-457200" algn="l">
              <a:buFont typeface="+mj-lt"/>
              <a:buAutoNum type="arabicPeriod"/>
            </a:pPr>
            <a:r>
              <a:rPr lang="sr-Cyrl-RS" sz="2400" dirty="0"/>
              <a:t>Кориснички интерфејс</a:t>
            </a:r>
          </a:p>
          <a:p>
            <a:pPr marL="494100" indent="-457200" algn="l">
              <a:buFont typeface="+mj-lt"/>
              <a:buAutoNum type="arabicPeriod"/>
            </a:pPr>
            <a:r>
              <a:rPr lang="sr-Cyrl-RS" sz="2400" dirty="0"/>
              <a:t>Закључак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43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79072"/>
          <a:stretch/>
        </p:blipFill>
        <p:spPr>
          <a:xfrm>
            <a:off x="0" y="-35637"/>
            <a:ext cx="12192000" cy="1190669"/>
          </a:xfrm>
          <a:prstGeom prst="rect">
            <a:avLst/>
          </a:prstGeom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0" y="263383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БЛОКЧЕЈН ТЕХНОЛОГИЈЕ У ОБРАЗОВНОМ ЕКОСИСТЕМУ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02E7DC-FBB6-41E5-BBF9-68872D664E84}"/>
              </a:ext>
            </a:extLst>
          </p:cNvPr>
          <p:cNvSpPr txBox="1">
            <a:spLocks/>
          </p:cNvSpPr>
          <p:nvPr/>
        </p:nvSpPr>
        <p:spPr>
          <a:xfrm>
            <a:off x="212697" y="1732547"/>
            <a:ext cx="11766605" cy="486207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800" dirty="0" err="1"/>
              <a:t>Блокчејн</a:t>
            </a:r>
            <a:r>
              <a:rPr lang="sr-Cyrl-RS" sz="2800" dirty="0"/>
              <a:t> технологије карактеришу приватност, заштита личних података и безбедност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800" dirty="0" err="1"/>
              <a:t>Блокчејн</a:t>
            </a:r>
            <a:r>
              <a:rPr lang="sr-Cyrl-RS" sz="2800" dirty="0"/>
              <a:t> технологије својим децентрализованим и непромењивим начином функционисања имају потенцијал да се суоче са различитим изазовима и </a:t>
            </a:r>
            <a:r>
              <a:rPr lang="sr-Cyrl-RS" sz="2800" dirty="0" err="1"/>
              <a:t>револуционаришу</a:t>
            </a:r>
            <a:r>
              <a:rPr lang="sr-Cyrl-RS" sz="2800" dirty="0"/>
              <a:t> одређене сегменте образовног система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/>
              <a:t>Образовне институције су применом блокчејн технологија</a:t>
            </a:r>
            <a:r>
              <a:rPr lang="en-US" sz="2800" dirty="0"/>
              <a:t> </a:t>
            </a:r>
            <a:r>
              <a:rPr lang="sr-Cyrl-RS" sz="2800" dirty="0"/>
              <a:t>направиле многобројне промене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653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8D31B-8CEF-4F31-9F59-8D3CDEE28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70F4D3D6-B1A6-4DDB-BE3E-85EF8C192B85}"/>
              </a:ext>
            </a:extLst>
          </p:cNvPr>
          <p:cNvSpPr/>
          <p:nvPr/>
        </p:nvSpPr>
        <p:spPr>
          <a:xfrm>
            <a:off x="417818" y="260209"/>
            <a:ext cx="2823093" cy="74678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510415" y="332661"/>
            <a:ext cx="3830091" cy="6018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</a:rPr>
              <a:t>ОПИС РАДА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 useBgFill="1"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0D8CF6-FFC2-4F75-97D2-7A8D8EB92E23}"/>
              </a:ext>
            </a:extLst>
          </p:cNvPr>
          <p:cNvSpPr/>
          <p:nvPr/>
        </p:nvSpPr>
        <p:spPr>
          <a:xfrm>
            <a:off x="1093007" y="1406102"/>
            <a:ext cx="10539549" cy="1893547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Циљ овог пројекта је развој образовног екосистема базираног на блокчејну и предлог образовног пословног модела користећи блокчејн технологије.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Као део предложеног екосистема, биће имплементиран:</a:t>
            </a:r>
            <a:endParaRPr kumimoji="0" lang="ru-RU" sz="2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 useBgFill="1"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B891AE-6BC8-4AD7-9298-A64FBCDA2DAA}"/>
              </a:ext>
            </a:extLst>
          </p:cNvPr>
          <p:cNvSpPr/>
          <p:nvPr/>
        </p:nvSpPr>
        <p:spPr>
          <a:xfrm>
            <a:off x="2627454" y="3429000"/>
            <a:ext cx="9005102" cy="2053340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lang="ru-RU" sz="2000" dirty="0"/>
              <a:t>Паметни уговор између две учесничке стране у екосистему – студента и скриптарнице факултета. За имплементацију ће бити коришћен </a:t>
            </a:r>
            <a:r>
              <a:rPr lang="ru-RU" sz="2000" b="1" dirty="0"/>
              <a:t>PyTeal</a:t>
            </a:r>
            <a:r>
              <a:rPr lang="ru-RU" sz="2000" dirty="0"/>
              <a:t> програмски језик и Algorand.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lang="ru-RU" sz="2000" dirty="0"/>
              <a:t>Апликација за студенте која омогућава ефикасно поручивање факултетске литературе уз новчану надокнаду.</a:t>
            </a:r>
            <a:endParaRPr kumimoji="0" lang="sr-Cyrl-RS" sz="2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8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79072"/>
          <a:stretch/>
        </p:blipFill>
        <p:spPr>
          <a:xfrm>
            <a:off x="0" y="-35637"/>
            <a:ext cx="12192000" cy="1030863"/>
          </a:xfrm>
          <a:prstGeom prst="rect">
            <a:avLst/>
          </a:prstGeom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0" y="124487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МОДЕЛОВАЊЕ БЛОКЧЕЈН СИСТЕМА У ОБРАЗОВАЊУ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50E79-365A-4A0B-89E2-E09D9554D5E0}"/>
              </a:ext>
            </a:extLst>
          </p:cNvPr>
          <p:cNvSpPr txBox="1"/>
          <p:nvPr/>
        </p:nvSpPr>
        <p:spPr>
          <a:xfrm>
            <a:off x="176463" y="1491916"/>
            <a:ext cx="11806990" cy="510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2DCC8C-1013-4940-9EE9-B89BF2C38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61087"/>
              </p:ext>
            </p:extLst>
          </p:nvPr>
        </p:nvGraphicFramePr>
        <p:xfrm>
          <a:off x="208547" y="1176493"/>
          <a:ext cx="11806991" cy="5557020"/>
        </p:xfrm>
        <a:graphic>
          <a:graphicData uri="http://schemas.openxmlformats.org/drawingml/2006/table">
            <a:tbl>
              <a:tblPr/>
              <a:tblGrid>
                <a:gridCol w="2349368">
                  <a:extLst>
                    <a:ext uri="{9D8B030D-6E8A-4147-A177-3AD203B41FA5}">
                      <a16:colId xmlns:a16="http://schemas.microsoft.com/office/drawing/2014/main" val="461416898"/>
                    </a:ext>
                  </a:extLst>
                </a:gridCol>
                <a:gridCol w="2131348">
                  <a:extLst>
                    <a:ext uri="{9D8B030D-6E8A-4147-A177-3AD203B41FA5}">
                      <a16:colId xmlns:a16="http://schemas.microsoft.com/office/drawing/2014/main" val="1408822593"/>
                    </a:ext>
                  </a:extLst>
                </a:gridCol>
                <a:gridCol w="2131348">
                  <a:extLst>
                    <a:ext uri="{9D8B030D-6E8A-4147-A177-3AD203B41FA5}">
                      <a16:colId xmlns:a16="http://schemas.microsoft.com/office/drawing/2014/main" val="2760501580"/>
                    </a:ext>
                  </a:extLst>
                </a:gridCol>
                <a:gridCol w="2596522">
                  <a:extLst>
                    <a:ext uri="{9D8B030D-6E8A-4147-A177-3AD203B41FA5}">
                      <a16:colId xmlns:a16="http://schemas.microsoft.com/office/drawing/2014/main" val="269458024"/>
                    </a:ext>
                  </a:extLst>
                </a:gridCol>
                <a:gridCol w="2598405">
                  <a:extLst>
                    <a:ext uri="{9D8B030D-6E8A-4147-A177-3AD203B41FA5}">
                      <a16:colId xmlns:a16="http://schemas.microsoft.com/office/drawing/2014/main" val="4234054971"/>
                    </a:ext>
                  </a:extLst>
                </a:gridCol>
              </a:tblGrid>
              <a:tr h="357206">
                <a:tc gridSpan="5">
                  <a:txBody>
                    <a:bodyPr/>
                    <a:lstStyle/>
                    <a:p>
                      <a:pPr marL="91440" marR="495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Бизнис идеја: Умрежавање са досадашњим факултетским системом, дизајнирање модела за примену </a:t>
                      </a:r>
                      <a:r>
                        <a:rPr lang="sr-Cyrl-RS" sz="1200" i="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блокчејн</a:t>
                      </a: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технологије у образовном систему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495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и услуге: Факултетска литература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95850"/>
                  </a:ext>
                </a:extLst>
              </a:tr>
              <a:tr h="2321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Партнери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Факултет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Студенти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Штампарије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Министарство просвете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Запослени просветни радници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Инвеститори у образовни систем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Истраживачки институти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Кључне активности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Истраживање и развој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Контрола квалитета и осигурање квалитета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Управљање информацијама о студентима и њиховим поруџбинама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Маркетинг и оглашавање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Испорука литературе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Корисничка подршка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Развој софтвера образовне установе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Развој партнерства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Вредносни предлози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заинтересоване стране: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Транспарентност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Праћење свих трансакција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Регулисање трансакција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Праћење свих трансакција у свакој образовној установи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Минималан ризик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Заштита поверљибих информација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Управљање великом количином информација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кориснике: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Сигурност и поверење међу корисницима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Заштита личних података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Брз одговор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Праћење историје поручивања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Однос са корисницима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Брза и пријатељска услуга за студенте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Штедња времена за студенте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Сарадња са штампаријама и продаја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Техничка помоћ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Сегмент корисника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Циљани учесници који преферирају да прихватају и тестирају нове технологије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Објекти који инвестирају у нове изуме и нове технологије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Истраживачке компаније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180726"/>
                  </a:ext>
                </a:extLst>
              </a:tr>
              <a:tr h="1964633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Кључни ресурси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Финансије (владине и невладине инвестиције)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Квалификовани софтверски инжењери и администратори база података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Професионално факултетско особље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Установе (просторије и објекти)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Софтвер и аналитика</a:t>
                      </a:r>
                      <a:endParaRPr lang="en-US" sz="12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Канали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Факултетске и образовне установе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Професионално и запослено особље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Корисници (студенти)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Продавница апликација (</a:t>
                      </a:r>
                      <a:r>
                        <a:rPr lang="en-U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 Store)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13167"/>
                  </a:ext>
                </a:extLst>
              </a:tr>
              <a:tr h="80214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трошкова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Развој и одржавање веб странице, трошкови маркетинга, трошкови веб дизајнера, правне формалности, трошкови штампања, </a:t>
                      </a:r>
                      <a:r>
                        <a:rPr lang="sr-Cyrl-RS" sz="1200" i="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тошкови</a:t>
                      </a: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испоруке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Извори прихода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Продаја анализираних података истраживачким институцијама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Продаја литературе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Спонзорства </a:t>
                      </a:r>
                      <a:endParaRPr lang="en-US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04" marR="22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9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5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72D6AB-C6E9-441C-BE41-7BD95EF01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8ED882AA-842B-4407-9ED1-6A8C97504326}"/>
              </a:ext>
            </a:extLst>
          </p:cNvPr>
          <p:cNvSpPr/>
          <p:nvPr/>
        </p:nvSpPr>
        <p:spPr>
          <a:xfrm>
            <a:off x="417818" y="260209"/>
            <a:ext cx="11154422" cy="74678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417818" y="308951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ОБРАЗОВНИ ЕКОСИСТЕМ ЗАСНОВАН НА БЛОКЧЕЈНУ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F10C173C-6429-4A49-8D23-D566D5A0BA16}"/>
              </a:ext>
            </a:extLst>
          </p:cNvPr>
          <p:cNvSpPr/>
          <p:nvPr/>
        </p:nvSpPr>
        <p:spPr>
          <a:xfrm>
            <a:off x="3002280" y="4709925"/>
            <a:ext cx="8839200" cy="1893547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/>
              <a:t>Унапређује интероперабилност међу провајдерима образовања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/>
              <a:t>Лак приступ подацима и апсолутна сигурност података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400" dirty="0"/>
              <a:t>Смањује административне трошкове повезане са управљањем личних података</a:t>
            </a:r>
            <a:endParaRPr lang="en-US" sz="2400" dirty="0"/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9295C6-4DC9-443D-94DE-40CBE1968DB4}"/>
              </a:ext>
            </a:extLst>
          </p:cNvPr>
          <p:cNvSpPr/>
          <p:nvPr/>
        </p:nvSpPr>
        <p:spPr>
          <a:xfrm>
            <a:off x="417818" y="1315949"/>
            <a:ext cx="11423662" cy="313944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Блокчејн екосистем за образовање је децентрализована платформа која користи блокчејн технологију за безбедно и транспарентно управљање, чување и дељење података.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Сви </a:t>
            </a: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подаци везани за корисника, као што су лични подаци, уплате и др. 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н</a:t>
            </a: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епромењиво се чувају и овлашћене стране могу приступити у било ком тренутку.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Бенефити образовног система заснованог на блокчејн технологији:</a:t>
            </a:r>
          </a:p>
        </p:txBody>
      </p:sp>
    </p:spTree>
    <p:extLst>
      <p:ext uri="{BB962C8B-B14F-4D97-AF65-F5344CB8AC3E}">
        <p14:creationId xmlns:p14="http://schemas.microsoft.com/office/powerpoint/2010/main" val="376643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79072"/>
          <a:stretch/>
        </p:blipFill>
        <p:spPr>
          <a:xfrm>
            <a:off x="0" y="-35637"/>
            <a:ext cx="12192000" cy="1190669"/>
          </a:xfrm>
          <a:prstGeom prst="rect">
            <a:avLst/>
          </a:prstGeom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0" y="263383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ОБРАЗОВНИ ЕКОСИСТЕМ ЗАСНОВАН НА БЛОКЧЕЈНУ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02E7DC-FBB6-41E5-BBF9-68872D664E84}"/>
              </a:ext>
            </a:extLst>
          </p:cNvPr>
          <p:cNvSpPr txBox="1">
            <a:spLocks/>
          </p:cNvSpPr>
          <p:nvPr/>
        </p:nvSpPr>
        <p:spPr>
          <a:xfrm>
            <a:off x="212697" y="1732547"/>
            <a:ext cx="5624223" cy="5686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Учесници образовног екосистема: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0655E-0897-4F62-A3C3-FD5A6A98C59F}"/>
              </a:ext>
            </a:extLst>
          </p:cNvPr>
          <p:cNvSpPr txBox="1"/>
          <p:nvPr/>
        </p:nvSpPr>
        <p:spPr>
          <a:xfrm>
            <a:off x="822960" y="2438400"/>
            <a:ext cx="3992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</a:rPr>
              <a:t>У</a:t>
            </a:r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ниверзитет и друге образовне установе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Студенти/ученици свих степена образовања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</a:rPr>
              <a:t>П</a:t>
            </a:r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редавачи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</a:rPr>
              <a:t>Ш</a:t>
            </a:r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тампарије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</a:rPr>
              <a:t>В</a:t>
            </a:r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лада која регулише правне и образовне дозволе и обиме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Различита предузећа за публикацију и издавање литературе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63BAE1-5608-4C53-8F91-9D91B73937AB}"/>
              </a:ext>
            </a:extLst>
          </p:cNvPr>
          <p:cNvPicPr/>
          <p:nvPr/>
        </p:nvPicPr>
        <p:blipFill>
          <a:blip r:embed="rId3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29" y="1732547"/>
            <a:ext cx="5069177" cy="413688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02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79072"/>
          <a:stretch/>
        </p:blipFill>
        <p:spPr>
          <a:xfrm>
            <a:off x="0" y="-35637"/>
            <a:ext cx="12192000" cy="1190669"/>
          </a:xfrm>
          <a:prstGeom prst="rect">
            <a:avLst/>
          </a:prstGeom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0" y="263383"/>
            <a:ext cx="12192000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ОБРАЗОВНИ ЕКОСИСТЕМ ЗАСНОВАН НА БЛОКЧЕЈНУ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0655E-0897-4F62-A3C3-FD5A6A98C59F}"/>
              </a:ext>
            </a:extLst>
          </p:cNvPr>
          <p:cNvSpPr txBox="1"/>
          <p:nvPr/>
        </p:nvSpPr>
        <p:spPr>
          <a:xfrm>
            <a:off x="758791" y="1690062"/>
            <a:ext cx="3992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bg1"/>
                </a:solidFill>
              </a:rPr>
              <a:t>На дијаграму секвенци приказана је интеракција између учесника у образовном екосистему базираном на </a:t>
            </a:r>
            <a:r>
              <a:rPr lang="sr-Cyrl-RS" sz="2000" dirty="0" err="1">
                <a:solidFill>
                  <a:schemeClr val="bg1"/>
                </a:solidFill>
              </a:rPr>
              <a:t>блокчејн</a:t>
            </a:r>
            <a:r>
              <a:rPr lang="sr-Cyrl-RS" sz="2000" dirty="0">
                <a:solidFill>
                  <a:schemeClr val="bg1"/>
                </a:solidFill>
              </a:rPr>
              <a:t> технологији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0AC06-B703-4FAF-8BA3-35B67F9EC3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47" y="1324282"/>
            <a:ext cx="6501409" cy="5270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96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7C8BD0-03A1-4546-A7C7-AD3011276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802AE767-C817-4BF1-ACA9-C7D42C74E764}"/>
              </a:ext>
            </a:extLst>
          </p:cNvPr>
          <p:cNvSpPr/>
          <p:nvPr/>
        </p:nvSpPr>
        <p:spPr>
          <a:xfrm>
            <a:off x="340652" y="217084"/>
            <a:ext cx="4675043" cy="746789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F68088-38B9-47A4-A421-DAB14EE3EE02}"/>
              </a:ext>
            </a:extLst>
          </p:cNvPr>
          <p:cNvSpPr txBox="1">
            <a:spLocks/>
          </p:cNvSpPr>
          <p:nvPr/>
        </p:nvSpPr>
        <p:spPr>
          <a:xfrm>
            <a:off x="443695" y="217084"/>
            <a:ext cx="4429246" cy="6493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/>
                <a:ea typeface="+mj-ea"/>
              </a:rPr>
              <a:t>ПАМЕТНИ УГОВОРИ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oudy Old Style"/>
              <a:ea typeface="+mj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7A4D8-FA67-4255-8774-3A4BC11399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72679" y="1560880"/>
            <a:ext cx="6284622" cy="3736240"/>
          </a:xfrm>
          <a:prstGeom prst="rect">
            <a:avLst/>
          </a:prstGeom>
        </p:spPr>
      </p:pic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E5B927C1-09A7-4798-8E64-0EC51EBD0543}"/>
              </a:ext>
            </a:extLst>
          </p:cNvPr>
          <p:cNvSpPr/>
          <p:nvPr/>
        </p:nvSpPr>
        <p:spPr>
          <a:xfrm>
            <a:off x="340652" y="2105230"/>
            <a:ext cx="4532289" cy="2732490"/>
          </a:xfrm>
          <a:prstGeom prst="roundRect">
            <a:avLst>
              <a:gd name="adj" fmla="val 2832"/>
            </a:avLst>
          </a:prstGeom>
          <a:ln>
            <a:noFill/>
          </a:ln>
          <a:effectLst>
            <a:outerShdw blurRad="254000" dist="38100" sx="99000" sy="99000" algn="tl" rotWithShape="0">
              <a:prstClr val="black">
                <a:alpha val="7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/>
              <a:t>Програм чита само </a:t>
            </a:r>
            <a:r>
              <a:rPr lang="en-US" sz="2400"/>
              <a:t>program.event </a:t>
            </a:r>
            <a:r>
              <a:rPr lang="sr-Cyrl-RS" sz="2400"/>
              <a:t>блок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/>
              <a:t>Приказује редослед корака у апликацији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dirty="0"/>
          </a:p>
        </p:txBody>
      </p:sp>
    </p:spTree>
    <p:extLst>
      <p:ext uri="{BB962C8B-B14F-4D97-AF65-F5344CB8AC3E}">
        <p14:creationId xmlns:p14="http://schemas.microsoft.com/office/powerpoint/2010/main" val="3598694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{1BAFA496-4A77-48FC-91D4-0EE5983BF511}tf55705232_win32</Template>
  <TotalTime>281</TotalTime>
  <Words>802</Words>
  <Application>Microsoft Office PowerPoint</Application>
  <PresentationFormat>Widescreen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Goudy Old Style</vt:lpstr>
      <vt:lpstr>Times New Roman</vt:lpstr>
      <vt:lpstr>Wingdings</vt:lpstr>
      <vt:lpstr>Wingdings 2</vt:lpstr>
      <vt:lpstr>SlateVTI</vt:lpstr>
      <vt:lpstr>Ана-Марија Ђурић, 170/2019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Ана-Марија Ђурић, 170/2019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W3 апликација електронске књижаре</dc:title>
  <dc:creator>anamarija.djuric2@gmail.com</dc:creator>
  <cp:lastModifiedBy>anamarija.djuric2@gmail.com</cp:lastModifiedBy>
  <cp:revision>32</cp:revision>
  <dcterms:created xsi:type="dcterms:W3CDTF">2023-09-24T16:07:18Z</dcterms:created>
  <dcterms:modified xsi:type="dcterms:W3CDTF">2023-09-25T09:48:01Z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