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2" r:id="rId2"/>
    <p:sldId id="267" r:id="rId3"/>
    <p:sldId id="265" r:id="rId4"/>
    <p:sldId id="277" r:id="rId5"/>
    <p:sldId id="270" r:id="rId6"/>
    <p:sldId id="278" r:id="rId7"/>
    <p:sldId id="279" r:id="rId8"/>
    <p:sldId id="283" r:id="rId9"/>
    <p:sldId id="284" r:id="rId10"/>
    <p:sldId id="287" r:id="rId11"/>
    <p:sldId id="285" r:id="rId12"/>
    <p:sldId id="286" r:id="rId13"/>
    <p:sldId id="274" r:id="rId14"/>
    <p:sldId id="282" r:id="rId15"/>
    <p:sldId id="290" r:id="rId16"/>
    <p:sldId id="291" r:id="rId17"/>
    <p:sldId id="281" r:id="rId18"/>
    <p:sldId id="292"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952" userDrawn="1">
          <p15:clr>
            <a:srgbClr val="A4A3A4"/>
          </p15:clr>
        </p15:guide>
        <p15:guide id="4" orient="horz" pos="1230" userDrawn="1">
          <p15:clr>
            <a:srgbClr val="A4A3A4"/>
          </p15:clr>
        </p15:guide>
        <p15:guide id="5" orient="horz" pos="119" userDrawn="1">
          <p15:clr>
            <a:srgbClr val="A4A3A4"/>
          </p15:clr>
        </p15:guide>
        <p15:guide id="6" orient="horz" pos="4201" userDrawn="1">
          <p15:clr>
            <a:srgbClr val="A4A3A4"/>
          </p15:clr>
        </p15:guide>
        <p15:guide id="7" pos="121" userDrawn="1">
          <p15:clr>
            <a:srgbClr val="A4A3A4"/>
          </p15:clr>
        </p15:guide>
        <p15:guide id="8" pos="7559" userDrawn="1">
          <p15:clr>
            <a:srgbClr val="A4A3A4"/>
          </p15:clr>
        </p15:guide>
        <p15:guide id="9" pos="438" userDrawn="1">
          <p15:clr>
            <a:srgbClr val="A4A3A4"/>
          </p15:clr>
        </p15:guide>
        <p15:guide id="10" pos="5360" userDrawn="1">
          <p15:clr>
            <a:srgbClr val="A4A3A4"/>
          </p15:clr>
        </p15:guide>
        <p15:guide id="11" pos="1822" userDrawn="1">
          <p15:clr>
            <a:srgbClr val="A4A3A4"/>
          </p15:clr>
        </p15:guide>
        <p15:guide id="12" pos="57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Djordjevic" initials="AD" lastIdx="1" clrIdx="0">
    <p:extLst>
      <p:ext uri="{19B8F6BF-5375-455C-9EA6-DF929625EA0E}">
        <p15:presenceInfo xmlns:p15="http://schemas.microsoft.com/office/powerpoint/2012/main" userId="00f24b5a825cdb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C0C4"/>
    <a:srgbClr val="51B0BE"/>
    <a:srgbClr val="5CB8C1"/>
    <a:srgbClr val="FFFFFF"/>
    <a:srgbClr val="1182AE"/>
    <a:srgbClr val="342464"/>
    <a:srgbClr val="6D6E70"/>
    <a:srgbClr val="1786AF"/>
    <a:srgbClr val="241343"/>
    <a:srgbClr val="D8E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1" autoAdjust="0"/>
    <p:restoredTop sz="95442" autoAdjust="0"/>
  </p:normalViewPr>
  <p:slideViewPr>
    <p:cSldViewPr snapToGrid="0">
      <p:cViewPr varScale="1">
        <p:scale>
          <a:sx n="117" d="100"/>
          <a:sy n="117" d="100"/>
        </p:scale>
        <p:origin x="344" y="192"/>
      </p:cViewPr>
      <p:guideLst>
        <p:guide orient="horz" pos="2160"/>
        <p:guide pos="3840"/>
        <p:guide orient="horz" pos="3952"/>
        <p:guide orient="horz" pos="1230"/>
        <p:guide orient="horz" pos="119"/>
        <p:guide orient="horz" pos="4201"/>
        <p:guide pos="121"/>
        <p:guide pos="7559"/>
        <p:guide pos="438"/>
        <p:guide pos="5360"/>
        <p:guide pos="1822"/>
        <p:guide pos="570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E7C52-AFAF-49F4-AAEE-6888E6DC7BBF}" type="datetimeFigureOut">
              <a:rPr lang="en-US" smtClean="0"/>
              <a:t>12/23/22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F86E0-FB31-4C3F-B9EB-624E6000382A}" type="slidenum">
              <a:rPr lang="en-US" smtClean="0"/>
              <a:t>‹#›</a:t>
            </a:fld>
            <a:endParaRPr lang="en-US"/>
          </a:p>
        </p:txBody>
      </p:sp>
    </p:spTree>
    <p:extLst>
      <p:ext uri="{BB962C8B-B14F-4D97-AF65-F5344CB8AC3E}">
        <p14:creationId xmlns:p14="http://schemas.microsoft.com/office/powerpoint/2010/main" val="75724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0F86E0-FB31-4C3F-B9EB-624E6000382A}" type="slidenum">
              <a:rPr lang="en-US" smtClean="0"/>
              <a:t>13</a:t>
            </a:fld>
            <a:endParaRPr lang="en-US"/>
          </a:p>
        </p:txBody>
      </p:sp>
    </p:spTree>
    <p:extLst>
      <p:ext uri="{BB962C8B-B14F-4D97-AF65-F5344CB8AC3E}">
        <p14:creationId xmlns:p14="http://schemas.microsoft.com/office/powerpoint/2010/main" val="345999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0F86E0-FB31-4C3F-B9EB-624E6000382A}" type="slidenum">
              <a:rPr lang="en-US" smtClean="0"/>
              <a:t>15</a:t>
            </a:fld>
            <a:endParaRPr lang="en-US"/>
          </a:p>
        </p:txBody>
      </p:sp>
    </p:spTree>
    <p:extLst>
      <p:ext uri="{BB962C8B-B14F-4D97-AF65-F5344CB8AC3E}">
        <p14:creationId xmlns:p14="http://schemas.microsoft.com/office/powerpoint/2010/main" val="1966880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0F86E0-FB31-4C3F-B9EB-624E6000382A}" type="slidenum">
              <a:rPr lang="en-US" smtClean="0"/>
              <a:t>16</a:t>
            </a:fld>
            <a:endParaRPr lang="en-US"/>
          </a:p>
        </p:txBody>
      </p:sp>
    </p:spTree>
    <p:extLst>
      <p:ext uri="{BB962C8B-B14F-4D97-AF65-F5344CB8AC3E}">
        <p14:creationId xmlns:p14="http://schemas.microsoft.com/office/powerpoint/2010/main" val="38666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0F86E0-FB31-4C3F-B9EB-624E6000382A}" type="slidenum">
              <a:rPr lang="en-US" smtClean="0"/>
              <a:t>17</a:t>
            </a:fld>
            <a:endParaRPr lang="en-US"/>
          </a:p>
        </p:txBody>
      </p:sp>
    </p:spTree>
    <p:extLst>
      <p:ext uri="{BB962C8B-B14F-4D97-AF65-F5344CB8AC3E}">
        <p14:creationId xmlns:p14="http://schemas.microsoft.com/office/powerpoint/2010/main" val="388316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0F86E0-FB31-4C3F-B9EB-624E6000382A}" type="slidenum">
              <a:rPr lang="en-US" smtClean="0"/>
              <a:t>18</a:t>
            </a:fld>
            <a:endParaRPr lang="en-US"/>
          </a:p>
        </p:txBody>
      </p:sp>
    </p:spTree>
    <p:extLst>
      <p:ext uri="{BB962C8B-B14F-4D97-AF65-F5344CB8AC3E}">
        <p14:creationId xmlns:p14="http://schemas.microsoft.com/office/powerpoint/2010/main" val="35811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mailto:msuvajdzic@live.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msuvajdzic@live.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BEA135-FDB8-4315-9ABF-660FBFE06395}"/>
              </a:ext>
            </a:extLst>
          </p:cNvPr>
          <p:cNvSpPr/>
          <p:nvPr userDrawn="1"/>
        </p:nvSpPr>
        <p:spPr>
          <a:xfrm>
            <a:off x="0" y="0"/>
            <a:ext cx="12192000" cy="6416675"/>
          </a:xfrm>
          <a:prstGeom prst="rect">
            <a:avLst/>
          </a:prstGeom>
          <a:gradFill>
            <a:gsLst>
              <a:gs pos="0">
                <a:srgbClr val="73C8C7"/>
              </a:gs>
              <a:gs pos="30000">
                <a:srgbClr val="49AABC"/>
              </a:gs>
              <a:gs pos="100000">
                <a:srgbClr val="1182AE"/>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F1B46A3A-8863-4E6E-B56D-3DEEC800C7DD}"/>
              </a:ext>
            </a:extLst>
          </p:cNvPr>
          <p:cNvSpPr txBox="1">
            <a:spLocks/>
          </p:cNvSpPr>
          <p:nvPr userDrawn="1"/>
        </p:nvSpPr>
        <p:spPr>
          <a:xfrm>
            <a:off x="7621572" y="6349323"/>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latin typeface="Montserrat" panose="00000500000000000000" pitchFamily="2" charset="0"/>
            </a:endParaRPr>
          </a:p>
          <a:p>
            <a:pPr algn="r"/>
            <a:r>
              <a:rPr lang="en-US" sz="1200" dirty="0">
                <a:solidFill>
                  <a:schemeClr val="tx1"/>
                </a:solidFill>
                <a:latin typeface="Montserrat" panose="00000500000000000000" pitchFamily="2" charset="0"/>
                <a:hlinkClick r:id="rId2"/>
              </a:rPr>
              <a:t>Marko Suvajdzic (</a:t>
            </a:r>
            <a:r>
              <a:rPr lang="en-US" sz="1200" dirty="0" err="1">
                <a:solidFill>
                  <a:schemeClr val="tx1"/>
                </a:solidFill>
                <a:latin typeface="Montserrat" panose="00000500000000000000" pitchFamily="2" charset="0"/>
                <a:hlinkClick r:id="rId2"/>
              </a:rPr>
              <a:t>msuvajdzic@live.com</a:t>
            </a:r>
            <a:r>
              <a:rPr lang="en-US" sz="1200" dirty="0">
                <a:solidFill>
                  <a:schemeClr val="tx1"/>
                </a:solidFill>
                <a:latin typeface="Montserrat" panose="00000500000000000000" pitchFamily="2" charset="0"/>
                <a:hlinkClick r:id="rId2"/>
              </a:rPr>
              <a:t>)</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661124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0DBF-C0EC-47F5-86DE-775D0DE0D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013742-D533-425D-82B3-4475CC08413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1BC05-C179-4BAA-8C18-3537F366F867}"/>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5" name="Footer Placeholder 4">
            <a:extLst>
              <a:ext uri="{FF2B5EF4-FFF2-40B4-BE49-F238E27FC236}">
                <a16:creationId xmlns:a16="http://schemas.microsoft.com/office/drawing/2014/main" id="{A299F272-C222-4ED7-A953-191642320A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D7FBC0-E37D-4978-875E-1FA335B3AD16}"/>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82844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36CDC6-27E7-4F62-B654-7F28189007E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319E13-8892-4723-B995-0299EE0502C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88A6D-DA49-435B-97D2-664E13E97551}"/>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5" name="Footer Placeholder 4">
            <a:extLst>
              <a:ext uri="{FF2B5EF4-FFF2-40B4-BE49-F238E27FC236}">
                <a16:creationId xmlns:a16="http://schemas.microsoft.com/office/drawing/2014/main" id="{8CB243FD-658E-422B-B295-8322F1F1C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75B1AB-A90F-40D0-9D50-2294F22C7A03}"/>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36449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CEE11-6609-458C-9C15-B37E5297F398}"/>
              </a:ext>
            </a:extLst>
          </p:cNvPr>
          <p:cNvSpPr/>
          <p:nvPr userDrawn="1"/>
        </p:nvSpPr>
        <p:spPr>
          <a:xfrm>
            <a:off x="0" y="0"/>
            <a:ext cx="12192000" cy="6416675"/>
          </a:xfrm>
          <a:prstGeom prst="rect">
            <a:avLst/>
          </a:prstGeom>
          <a:gradFill>
            <a:gsLst>
              <a:gs pos="0">
                <a:srgbClr val="73C8C7"/>
              </a:gs>
              <a:gs pos="30000">
                <a:srgbClr val="49AABC"/>
              </a:gs>
              <a:gs pos="100000">
                <a:srgbClr val="1182AE">
                  <a:alpha val="8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40BC5F57-FF94-4DE8-8186-8C3983A32068}"/>
              </a:ext>
            </a:extLst>
          </p:cNvPr>
          <p:cNvSpPr txBox="1">
            <a:spLocks/>
          </p:cNvSpPr>
          <p:nvPr userDrawn="1"/>
        </p:nvSpPr>
        <p:spPr>
          <a:xfrm>
            <a:off x="7796673" y="6349323"/>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latin typeface="Montserrat" panose="00000500000000000000" pitchFamily="2" charset="0"/>
            </a:endParaRPr>
          </a:p>
          <a:p>
            <a:pPr algn="r"/>
            <a:r>
              <a:rPr lang="en-US" sz="1200" dirty="0">
                <a:solidFill>
                  <a:schemeClr val="tx1"/>
                </a:solidFill>
                <a:latin typeface="Montserrat" panose="00000500000000000000" pitchFamily="2" charset="0"/>
                <a:hlinkClick r:id="rId2"/>
              </a:rPr>
              <a:t>Marko Suvajdzic (</a:t>
            </a:r>
            <a:r>
              <a:rPr lang="en-US" sz="1200" dirty="0" err="1">
                <a:solidFill>
                  <a:schemeClr val="tx1"/>
                </a:solidFill>
                <a:latin typeface="Montserrat" panose="00000500000000000000" pitchFamily="2" charset="0"/>
                <a:hlinkClick r:id="rId2"/>
              </a:rPr>
              <a:t>msuvajdzic@live.com</a:t>
            </a:r>
            <a:r>
              <a:rPr lang="en-US" sz="1200" dirty="0">
                <a:solidFill>
                  <a:schemeClr val="tx1"/>
                </a:solidFill>
                <a:latin typeface="Montserrat" panose="00000500000000000000" pitchFamily="2" charset="0"/>
                <a:hlinkClick r:id="rId2"/>
              </a:rPr>
              <a:t>)</a:t>
            </a:r>
            <a:endParaRPr lang="en-US" sz="12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33570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83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9935-705D-42AB-B249-8871BAB24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AA56ED-F0B9-4BAF-B2D1-A30A44C07F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D08024-2438-4272-A831-146938B8B66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5BFDCE-B7FB-493C-9522-1DCD996FBECD}"/>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6" name="Footer Placeholder 5">
            <a:extLst>
              <a:ext uri="{FF2B5EF4-FFF2-40B4-BE49-F238E27FC236}">
                <a16:creationId xmlns:a16="http://schemas.microsoft.com/office/drawing/2014/main" id="{5717823F-CFBB-493F-9F1D-7A8C7004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6F8025-FB87-4CEA-A4C5-0A03514B0560}"/>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360663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E2E6-1D77-4221-9122-94DE405E19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2D2C7E-6E11-4E51-8C2E-069473C7B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26118-8A29-4F67-9854-AA9868A0E6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50EDD-7338-423B-84F5-1B1052B8E6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C733B-C88E-4FB7-B8C5-627EB768AE8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5E56EF-FD04-4665-8944-F39BF99FC5B2}"/>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8" name="Footer Placeholder 7">
            <a:extLst>
              <a:ext uri="{FF2B5EF4-FFF2-40B4-BE49-F238E27FC236}">
                <a16:creationId xmlns:a16="http://schemas.microsoft.com/office/drawing/2014/main" id="{087D6890-02EC-4AB7-A5F2-F94754320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B3482C-A0A5-4EB5-B2A5-5DEBBBAB29A1}"/>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197132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5FB0-6149-4092-A7B6-3FB1BCB6E5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190B1-AB54-4874-B8CE-352CF51CA24A}"/>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4" name="Footer Placeholder 3">
            <a:extLst>
              <a:ext uri="{FF2B5EF4-FFF2-40B4-BE49-F238E27FC236}">
                <a16:creationId xmlns:a16="http://schemas.microsoft.com/office/drawing/2014/main" id="{6085BEED-A6BC-4DE6-9FCD-97FFA250E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7B4C7F-DAC3-44CB-9DA3-1B9412DD1231}"/>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237284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B6667-F39F-46BE-B0B1-D66A274CFDB3}"/>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3" name="Footer Placeholder 2">
            <a:extLst>
              <a:ext uri="{FF2B5EF4-FFF2-40B4-BE49-F238E27FC236}">
                <a16:creationId xmlns:a16="http://schemas.microsoft.com/office/drawing/2014/main" id="{750824F5-C5DB-4C2C-8A23-539ACA648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A74DE6-996F-4BF7-AC18-9A6DC5A7CF55}"/>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287258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705C-DFB9-4684-90B4-90A5736DE7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FB1B0-CE4B-426F-919C-2FC05B0959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214874-0733-41B7-AA20-A17487ED22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3F80E-A7A4-4368-921F-E86719EF63CA}"/>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6" name="Footer Placeholder 5">
            <a:extLst>
              <a:ext uri="{FF2B5EF4-FFF2-40B4-BE49-F238E27FC236}">
                <a16:creationId xmlns:a16="http://schemas.microsoft.com/office/drawing/2014/main" id="{0AF4C63E-CFA5-445B-A721-E0E8EC43D4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77ADCA-84B4-4CC3-AB7F-53C6E8F40818}"/>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47265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DAAF-9F4C-4ACF-8D71-43B4C51C2A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2D7CC9-3DE8-4510-AB13-8E5B55BAF5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9F4704-40D1-4CF8-8B01-A00D9C894F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86FFA-81FE-4FD1-A43A-66D68E6A342E}"/>
              </a:ext>
            </a:extLst>
          </p:cNvPr>
          <p:cNvSpPr>
            <a:spLocks noGrp="1"/>
          </p:cNvSpPr>
          <p:nvPr>
            <p:ph type="dt" sz="half" idx="10"/>
          </p:nvPr>
        </p:nvSpPr>
        <p:spPr>
          <a:xfrm>
            <a:off x="838200" y="6356350"/>
            <a:ext cx="2743200" cy="365125"/>
          </a:xfrm>
          <a:prstGeom prst="rect">
            <a:avLst/>
          </a:prstGeom>
        </p:spPr>
        <p:txBody>
          <a:bodyPr/>
          <a:lstStyle/>
          <a:p>
            <a:fld id="{21DD7670-67F7-4B7A-878D-7218A5FCB946}" type="datetimeFigureOut">
              <a:rPr lang="en-US" smtClean="0"/>
              <a:t>12/23/22</a:t>
            </a:fld>
            <a:endParaRPr lang="en-US"/>
          </a:p>
        </p:txBody>
      </p:sp>
      <p:sp>
        <p:nvSpPr>
          <p:cNvPr id="6" name="Footer Placeholder 5">
            <a:extLst>
              <a:ext uri="{FF2B5EF4-FFF2-40B4-BE49-F238E27FC236}">
                <a16:creationId xmlns:a16="http://schemas.microsoft.com/office/drawing/2014/main" id="{5DA2E091-CFAC-4A53-A503-8D4907B96D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B359A5-5129-4A65-8E6D-88F365342F3F}"/>
              </a:ext>
            </a:extLst>
          </p:cNvPr>
          <p:cNvSpPr>
            <a:spLocks noGrp="1"/>
          </p:cNvSpPr>
          <p:nvPr>
            <p:ph type="sldNum" sz="quarter" idx="12"/>
          </p:nvPr>
        </p:nvSpPr>
        <p:spPr>
          <a:xfrm>
            <a:off x="8610600" y="6356350"/>
            <a:ext cx="2743200" cy="365125"/>
          </a:xfrm>
          <a:prstGeom prst="rect">
            <a:avLst/>
          </a:prstGeom>
        </p:spPr>
        <p:txBody>
          <a:bodyPr/>
          <a:lstStyle/>
          <a:p>
            <a:fld id="{D3BB27D6-5CC3-4053-A617-798115E5293F}" type="slidenum">
              <a:rPr lang="en-US" smtClean="0"/>
              <a:t>‹#›</a:t>
            </a:fld>
            <a:endParaRPr lang="en-US"/>
          </a:p>
        </p:txBody>
      </p:sp>
    </p:spTree>
    <p:extLst>
      <p:ext uri="{BB962C8B-B14F-4D97-AF65-F5344CB8AC3E}">
        <p14:creationId xmlns:p14="http://schemas.microsoft.com/office/powerpoint/2010/main" val="386188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38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19" userDrawn="1">
          <p15:clr>
            <a:srgbClr val="F26B43"/>
          </p15:clr>
        </p15:guide>
        <p15:guide id="4" orient="horz" pos="4201" userDrawn="1">
          <p15:clr>
            <a:srgbClr val="F26B43"/>
          </p15:clr>
        </p15:guide>
        <p15:guide id="5" pos="121" userDrawn="1">
          <p15:clr>
            <a:srgbClr val="F26B43"/>
          </p15:clr>
        </p15:guide>
        <p15:guide id="6" pos="7559" userDrawn="1">
          <p15:clr>
            <a:srgbClr val="F26B43"/>
          </p15:clr>
        </p15:guide>
        <p15:guide id="7"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34.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hyperlink" Target="mailto:msuvajdzic@live.com" TargetMode="External"/><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hyperlink" Target="mailto:msuvajdzic@live.com" TargetMode="External"/><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mailto:marko@live.com"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hyperlink" Target="mailto:msuvajdzic@live.com" TargetMode="External"/><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1CBF7E4-F4F0-4C2A-9861-0615771C66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5" y="0"/>
            <a:ext cx="12189969" cy="6858000"/>
          </a:xfrm>
          <a:prstGeom prst="rect">
            <a:avLst/>
          </a:prstGeom>
        </p:spPr>
      </p:pic>
      <p:sp>
        <p:nvSpPr>
          <p:cNvPr id="13" name="Rectangle 12">
            <a:extLst>
              <a:ext uri="{FF2B5EF4-FFF2-40B4-BE49-F238E27FC236}">
                <a16:creationId xmlns:a16="http://schemas.microsoft.com/office/drawing/2014/main" id="{A3860974-DF1D-4921-BE0B-4F1B8ABB3A23}"/>
              </a:ext>
            </a:extLst>
          </p:cNvPr>
          <p:cNvSpPr/>
          <p:nvPr/>
        </p:nvSpPr>
        <p:spPr>
          <a:xfrm>
            <a:off x="6480047" y="957847"/>
            <a:ext cx="5163797" cy="1292662"/>
          </a:xfrm>
          <a:prstGeom prst="rect">
            <a:avLst/>
          </a:prstGeom>
        </p:spPr>
        <p:txBody>
          <a:bodyPr wrap="square">
            <a:spAutoFit/>
          </a:bodyPr>
          <a:lstStyle/>
          <a:p>
            <a:r>
              <a:rPr lang="en-US" sz="2600" b="1" dirty="0">
                <a:solidFill>
                  <a:schemeClr val="bg1"/>
                </a:solidFill>
                <a:latin typeface="Gotham Light" pitchFamily="50" charset="0"/>
                <a:cs typeface="Gotham Light" pitchFamily="50" charset="0"/>
              </a:rPr>
              <a:t>BLOCKCHAIN ART, ART ABOUT BLOCKCHAIN &amp; BLOCKCHAIN FACILITATED ART MARKETS</a:t>
            </a:r>
          </a:p>
        </p:txBody>
      </p:sp>
      <p:sp>
        <p:nvSpPr>
          <p:cNvPr id="14" name="Rectangle 13">
            <a:extLst>
              <a:ext uri="{FF2B5EF4-FFF2-40B4-BE49-F238E27FC236}">
                <a16:creationId xmlns:a16="http://schemas.microsoft.com/office/drawing/2014/main" id="{1D5917BB-1F77-4270-A14C-41D42A8E225A}"/>
              </a:ext>
            </a:extLst>
          </p:cNvPr>
          <p:cNvSpPr/>
          <p:nvPr/>
        </p:nvSpPr>
        <p:spPr>
          <a:xfrm>
            <a:off x="6480047" y="2414235"/>
            <a:ext cx="5699760" cy="3908762"/>
          </a:xfrm>
          <a:prstGeom prst="rect">
            <a:avLst/>
          </a:prstGeom>
        </p:spPr>
        <p:txBody>
          <a:bodyPr wrap="square">
            <a:spAutoFit/>
          </a:bodyPr>
          <a:lstStyle/>
          <a:p>
            <a:r>
              <a:rPr lang="en-US" sz="2200" b="1" dirty="0">
                <a:solidFill>
                  <a:schemeClr val="bg1"/>
                </a:solidFill>
                <a:latin typeface="Gotham Book" pitchFamily="50" charset="0"/>
                <a:cs typeface="Gotham Book" pitchFamily="50" charset="0"/>
              </a:rPr>
              <a:t>MARKO SUVAJDZIC</a:t>
            </a:r>
          </a:p>
          <a:p>
            <a:r>
              <a:rPr lang="en-US" sz="2200" dirty="0">
                <a:solidFill>
                  <a:schemeClr val="bg1"/>
                </a:solidFill>
                <a:latin typeface="Gotham Book" pitchFamily="50" charset="0"/>
                <a:cs typeface="Gotham Book" pitchFamily="50" charset="0"/>
              </a:rPr>
              <a:t>Associate Director </a:t>
            </a:r>
          </a:p>
          <a:p>
            <a:r>
              <a:rPr lang="en-US" sz="2200" dirty="0">
                <a:solidFill>
                  <a:schemeClr val="bg1"/>
                </a:solidFill>
                <a:latin typeface="Gotham Book" pitchFamily="50" charset="0"/>
                <a:cs typeface="Gotham Book" pitchFamily="50" charset="0"/>
              </a:rPr>
              <a:t>Digital Worlds Institute, University of Florida</a:t>
            </a:r>
          </a:p>
          <a:p>
            <a:endParaRPr lang="en-US" sz="2000" dirty="0">
              <a:solidFill>
                <a:schemeClr val="bg1"/>
              </a:solidFill>
              <a:latin typeface="Gotham Book" pitchFamily="50" charset="0"/>
              <a:cs typeface="Gotham Book" pitchFamily="50" charset="0"/>
            </a:endParaRPr>
          </a:p>
          <a:p>
            <a:r>
              <a:rPr lang="en-US" dirty="0">
                <a:solidFill>
                  <a:schemeClr val="bg1"/>
                </a:solidFill>
                <a:latin typeface="Gotham Book" pitchFamily="50" charset="0"/>
                <a:cs typeface="Gotham Book" pitchFamily="50" charset="0"/>
              </a:rPr>
              <a:t>Marko Suvajdzic is a diverse thinker working on projects ranging from artificial Intelligence-intensive video game titles for major industry publishers, to co-founding  five of his own startups. His research focuses on emerging technologies and their applications in every day life. He has lectured internationally at schools and conferences in USA, UK, India, UAE, Serbia, China, Australia, Norway, and Japan.</a:t>
            </a:r>
          </a:p>
          <a:p>
            <a:endParaRPr lang="en-US" dirty="0">
              <a:solidFill>
                <a:schemeClr val="bg1"/>
              </a:solidFill>
              <a:latin typeface="Gotham Book" pitchFamily="50" charset="0"/>
              <a:cs typeface="Gotham Book" pitchFamily="50" charset="0"/>
            </a:endParaRPr>
          </a:p>
          <a:p>
            <a:r>
              <a:rPr lang="en-US" dirty="0" err="1">
                <a:solidFill>
                  <a:schemeClr val="bg1"/>
                </a:solidFill>
                <a:latin typeface="Gotham Book" pitchFamily="50" charset="0"/>
                <a:cs typeface="Gotham Book" pitchFamily="50" charset="0"/>
              </a:rPr>
              <a:t>marko@digitalworlds.ufl.edu</a:t>
            </a:r>
            <a:endParaRPr lang="en-US" dirty="0">
              <a:solidFill>
                <a:schemeClr val="bg1"/>
              </a:solidFill>
              <a:latin typeface="Gotham Book" pitchFamily="50" charset="0"/>
              <a:cs typeface="Gotham Book" pitchFamily="50" charset="0"/>
            </a:endParaRPr>
          </a:p>
        </p:txBody>
      </p:sp>
      <p:cxnSp>
        <p:nvCxnSpPr>
          <p:cNvPr id="18" name="Straight Connector 17">
            <a:extLst>
              <a:ext uri="{FF2B5EF4-FFF2-40B4-BE49-F238E27FC236}">
                <a16:creationId xmlns:a16="http://schemas.microsoft.com/office/drawing/2014/main" id="{198F094A-EA90-4CB7-B960-9CBE1E914BF0}"/>
              </a:ext>
            </a:extLst>
          </p:cNvPr>
          <p:cNvCxnSpPr>
            <a:cxnSpLocks/>
          </p:cNvCxnSpPr>
          <p:nvPr/>
        </p:nvCxnSpPr>
        <p:spPr>
          <a:xfrm>
            <a:off x="6571487" y="2194779"/>
            <a:ext cx="50723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18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2B77D-29E6-4F52-A0F6-857380E535A6}"/>
              </a:ext>
            </a:extLst>
          </p:cNvPr>
          <p:cNvPicPr>
            <a:picLocks noChangeAspect="1"/>
          </p:cNvPicPr>
          <p:nvPr/>
        </p:nvPicPr>
        <p:blipFill rotWithShape="1">
          <a:blip r:embed="rId2"/>
          <a:srcRect l="15301" t="4507" r="13951" b="4507"/>
          <a:stretch/>
        </p:blipFill>
        <p:spPr>
          <a:xfrm>
            <a:off x="8508999" y="188912"/>
            <a:ext cx="3490913" cy="6480175"/>
          </a:xfrm>
          <a:prstGeom prst="rect">
            <a:avLst/>
          </a:prstGeom>
        </p:spPr>
      </p:pic>
      <p:pic>
        <p:nvPicPr>
          <p:cNvPr id="12" name="Graphic 11">
            <a:extLst>
              <a:ext uri="{FF2B5EF4-FFF2-40B4-BE49-F238E27FC236}">
                <a16:creationId xmlns:a16="http://schemas.microsoft.com/office/drawing/2014/main" id="{3650D466-C8A1-4097-A9B3-ACC23C54BA2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435" r="11072"/>
          <a:stretch/>
        </p:blipFill>
        <p:spPr>
          <a:xfrm>
            <a:off x="1349986" y="0"/>
            <a:ext cx="10842014" cy="3377152"/>
          </a:xfrm>
          <a:prstGeom prst="rect">
            <a:avLst/>
          </a:prstGeom>
        </p:spPr>
      </p:pic>
      <p:sp>
        <p:nvSpPr>
          <p:cNvPr id="19" name="Rectangle 18">
            <a:extLst>
              <a:ext uri="{FF2B5EF4-FFF2-40B4-BE49-F238E27FC236}">
                <a16:creationId xmlns:a16="http://schemas.microsoft.com/office/drawing/2014/main" id="{C2FCBA00-B6AB-4B0D-8987-D286FE006E04}"/>
              </a:ext>
            </a:extLst>
          </p:cNvPr>
          <p:cNvSpPr/>
          <p:nvPr/>
        </p:nvSpPr>
        <p:spPr>
          <a:xfrm>
            <a:off x="2798882" y="3429000"/>
            <a:ext cx="5111592" cy="1754326"/>
          </a:xfrm>
          <a:prstGeom prst="rect">
            <a:avLst/>
          </a:prstGeom>
        </p:spPr>
        <p:txBody>
          <a:bodyPr wrap="square">
            <a:spAutoFit/>
          </a:bodyPr>
          <a:lstStyle/>
          <a:p>
            <a:r>
              <a:rPr lang="en-US">
                <a:solidFill>
                  <a:schemeClr val="bg1"/>
                </a:solidFill>
                <a:latin typeface="Gotham Book" pitchFamily="50" charset="0"/>
                <a:cs typeface="Gotham Book" pitchFamily="50" charset="0"/>
              </a:rPr>
              <a:t>Using a novel combination of Augmented and Virtual Reality (AR/VR), blockchain, and spatial computing technologies, the custom “Discover Da Vinci” mobile app will allow users to explore holographic images of da Vinci’s devices. </a:t>
            </a:r>
          </a:p>
        </p:txBody>
      </p:sp>
      <p:sp>
        <p:nvSpPr>
          <p:cNvPr id="8" name="Rectangle 7">
            <a:extLst>
              <a:ext uri="{FF2B5EF4-FFF2-40B4-BE49-F238E27FC236}">
                <a16:creationId xmlns:a16="http://schemas.microsoft.com/office/drawing/2014/main" id="{628B4A7C-E4A9-4FCA-8B5E-84BEDCEAA2B9}"/>
              </a:ext>
            </a:extLst>
          </p:cNvPr>
          <p:cNvSpPr/>
          <p:nvPr/>
        </p:nvSpPr>
        <p:spPr>
          <a:xfrm>
            <a:off x="2754278" y="1444109"/>
            <a:ext cx="2803011" cy="523220"/>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Blockchain Art</a:t>
            </a:r>
          </a:p>
        </p:txBody>
      </p:sp>
      <p:cxnSp>
        <p:nvCxnSpPr>
          <p:cNvPr id="9" name="Straight Connector 8">
            <a:extLst>
              <a:ext uri="{FF2B5EF4-FFF2-40B4-BE49-F238E27FC236}">
                <a16:creationId xmlns:a16="http://schemas.microsoft.com/office/drawing/2014/main" id="{B005C212-0553-4CF0-B60D-1888766CC0D6}"/>
              </a:ext>
            </a:extLst>
          </p:cNvPr>
          <p:cNvCxnSpPr/>
          <p:nvPr/>
        </p:nvCxnSpPr>
        <p:spPr>
          <a:xfrm>
            <a:off x="287693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861E4D-8CB0-4D99-8CD8-C6EC7FD39A56}"/>
              </a:ext>
            </a:extLst>
          </p:cNvPr>
          <p:cNvSpPr/>
          <p:nvPr/>
        </p:nvSpPr>
        <p:spPr>
          <a:xfrm>
            <a:off x="2776580" y="2401973"/>
            <a:ext cx="2778709" cy="923330"/>
          </a:xfrm>
          <a:prstGeom prst="rect">
            <a:avLst/>
          </a:prstGeom>
        </p:spPr>
        <p:txBody>
          <a:bodyPr wrap="none">
            <a:spAutoFit/>
          </a:bodyPr>
          <a:lstStyle/>
          <a:p>
            <a:r>
              <a:rPr lang="en-US" sz="2000" b="1">
                <a:solidFill>
                  <a:srgbClr val="342464"/>
                </a:solidFill>
                <a:latin typeface="Gotham Book" pitchFamily="50" charset="0"/>
                <a:ea typeface="Open Sans" panose="020B0606030504020204" pitchFamily="34" charset="0"/>
                <a:cs typeface="Gotham Book" pitchFamily="50" charset="0"/>
              </a:rPr>
              <a:t>Discover Da Vinci</a:t>
            </a:r>
          </a:p>
          <a:p>
            <a:r>
              <a:rPr lang="en-US" sz="1600">
                <a:solidFill>
                  <a:schemeClr val="bg1"/>
                </a:solidFill>
                <a:latin typeface="Gotham Book" pitchFamily="50" charset="0"/>
                <a:ea typeface="Open Sans" panose="020B0606030504020204" pitchFamily="34" charset="0"/>
                <a:cs typeface="Gotham Book" pitchFamily="50" charset="0"/>
              </a:rPr>
              <a:t>(Digital Worlds, UF, 2019)</a:t>
            </a:r>
          </a:p>
          <a:p>
            <a:endParaRPr lang="en-US">
              <a:solidFill>
                <a:schemeClr val="bg1"/>
              </a:solidFill>
              <a:latin typeface="Gotham Book" pitchFamily="50" charset="0"/>
              <a:ea typeface="Open Sans" panose="020B0606030504020204" pitchFamily="34" charset="0"/>
              <a:cs typeface="Gotham Book" pitchFamily="50" charset="0"/>
            </a:endParaRPr>
          </a:p>
        </p:txBody>
      </p:sp>
      <p:pic>
        <p:nvPicPr>
          <p:cNvPr id="6" name="Graphic 5">
            <a:extLst>
              <a:ext uri="{FF2B5EF4-FFF2-40B4-BE49-F238E27FC236}">
                <a16:creationId xmlns:a16="http://schemas.microsoft.com/office/drawing/2014/main" id="{30322555-43E2-4F19-A5F2-BBB0105004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4097">
            <a:off x="-172467" y="1892198"/>
            <a:ext cx="2732514" cy="3170281"/>
          </a:xfrm>
          <a:prstGeom prst="rect">
            <a:avLst/>
          </a:prstGeom>
        </p:spPr>
      </p:pic>
    </p:spTree>
    <p:extLst>
      <p:ext uri="{BB962C8B-B14F-4D97-AF65-F5344CB8AC3E}">
        <p14:creationId xmlns:p14="http://schemas.microsoft.com/office/powerpoint/2010/main" val="35039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6000000" scaled="0"/>
        </a:gradFill>
        <a:effectLst/>
      </p:bgPr>
    </p:bg>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3CE72A52-F9A3-4C58-AEAD-16A3A491ABF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873" t="4571" r="41915" b="22646"/>
          <a:stretch/>
        </p:blipFill>
        <p:spPr>
          <a:xfrm>
            <a:off x="4272439" y="1996967"/>
            <a:ext cx="7919561" cy="4861034"/>
          </a:xfrm>
          <a:prstGeom prst="rect">
            <a:avLst/>
          </a:prstGeom>
        </p:spPr>
      </p:pic>
      <p:sp>
        <p:nvSpPr>
          <p:cNvPr id="19" name="Rectangle 18">
            <a:extLst>
              <a:ext uri="{FF2B5EF4-FFF2-40B4-BE49-F238E27FC236}">
                <a16:creationId xmlns:a16="http://schemas.microsoft.com/office/drawing/2014/main" id="{C2FCBA00-B6AB-4B0D-8987-D286FE006E04}"/>
              </a:ext>
            </a:extLst>
          </p:cNvPr>
          <p:cNvSpPr/>
          <p:nvPr/>
        </p:nvSpPr>
        <p:spPr>
          <a:xfrm>
            <a:off x="689767" y="3688477"/>
            <a:ext cx="5253833" cy="2585323"/>
          </a:xfrm>
          <a:prstGeom prst="rect">
            <a:avLst/>
          </a:prstGeom>
        </p:spPr>
        <p:txBody>
          <a:bodyPr wrap="square">
            <a:spAutoFit/>
          </a:bodyPr>
          <a:lstStyle/>
          <a:p>
            <a:r>
              <a:rPr lang="en-US">
                <a:solidFill>
                  <a:schemeClr val="bg1"/>
                </a:solidFill>
                <a:latin typeface="Gotham Book" pitchFamily="50" charset="0"/>
                <a:cs typeface="Gotham Book" pitchFamily="50" charset="0"/>
              </a:rPr>
              <a:t>The very first CryptoKitty, Genesis, sold for 250 ether (approximately $115,000 at the time)</a:t>
            </a:r>
            <a:br>
              <a:rPr lang="en-US">
                <a:solidFill>
                  <a:schemeClr val="bg1"/>
                </a:solidFill>
                <a:latin typeface="Gotham Book" pitchFamily="50" charset="0"/>
                <a:cs typeface="Gotham Book" pitchFamily="50" charset="0"/>
              </a:rPr>
            </a:br>
            <a:endParaRPr lang="en-US">
              <a:solidFill>
                <a:schemeClr val="bg1"/>
              </a:solidFill>
              <a:latin typeface="Gotham Book" pitchFamily="50" charset="0"/>
              <a:cs typeface="Gotham Book" pitchFamily="50" charset="0"/>
            </a:endParaRPr>
          </a:p>
          <a:p>
            <a:r>
              <a:rPr lang="en-US">
                <a:solidFill>
                  <a:schemeClr val="bg1"/>
                </a:solidFill>
                <a:latin typeface="Gotham Book" pitchFamily="50" charset="0"/>
                <a:cs typeface="Gotham Book" pitchFamily="50" charset="0"/>
              </a:rPr>
              <a:t>Each CryptoKitty is made up of two key pieces: text-based “DNA” stored in an Ethereum transaction, and graphic elements created by Axiom Zen, the company behind CryptoKitties.</a:t>
            </a:r>
          </a:p>
        </p:txBody>
      </p:sp>
      <p:sp>
        <p:nvSpPr>
          <p:cNvPr id="6" name="Rectangle 5">
            <a:extLst>
              <a:ext uri="{FF2B5EF4-FFF2-40B4-BE49-F238E27FC236}">
                <a16:creationId xmlns:a16="http://schemas.microsoft.com/office/drawing/2014/main" id="{2FD215AE-C5DA-4B45-813F-5B8E4E182A59}"/>
              </a:ext>
            </a:extLst>
          </p:cNvPr>
          <p:cNvSpPr/>
          <p:nvPr/>
        </p:nvSpPr>
        <p:spPr>
          <a:xfrm>
            <a:off x="660739" y="1691686"/>
            <a:ext cx="2803011" cy="523220"/>
          </a:xfrm>
          <a:prstGeom prst="rect">
            <a:avLst/>
          </a:prstGeom>
        </p:spPr>
        <p:txBody>
          <a:bodyPr wrap="square">
            <a:spAutoFit/>
          </a:bodyPr>
          <a:lstStyle/>
          <a:p>
            <a:r>
              <a:rPr lang="en-US" sz="2800">
                <a:solidFill>
                  <a:schemeClr val="bg1"/>
                </a:solidFill>
                <a:latin typeface="Gotham Book" pitchFamily="50" charset="0"/>
                <a:ea typeface="Open Sans" panose="020B0606030504020204" pitchFamily="34" charset="0"/>
                <a:cs typeface="Gotham Book" pitchFamily="50" charset="0"/>
              </a:rPr>
              <a:t>Blockchain Art</a:t>
            </a:r>
          </a:p>
        </p:txBody>
      </p:sp>
      <p:cxnSp>
        <p:nvCxnSpPr>
          <p:cNvPr id="7" name="Straight Connector 6">
            <a:extLst>
              <a:ext uri="{FF2B5EF4-FFF2-40B4-BE49-F238E27FC236}">
                <a16:creationId xmlns:a16="http://schemas.microsoft.com/office/drawing/2014/main" id="{B68F0E10-BDFB-4CD4-A09A-7A8456D08EC8}"/>
              </a:ext>
            </a:extLst>
          </p:cNvPr>
          <p:cNvCxnSpPr>
            <a:cxnSpLocks/>
          </p:cNvCxnSpPr>
          <p:nvPr/>
        </p:nvCxnSpPr>
        <p:spPr>
          <a:xfrm>
            <a:off x="790196" y="2505002"/>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317BC7-9663-4476-B2CB-0322356D91BD}"/>
              </a:ext>
            </a:extLst>
          </p:cNvPr>
          <p:cNvSpPr/>
          <p:nvPr/>
        </p:nvSpPr>
        <p:spPr>
          <a:xfrm>
            <a:off x="679401" y="2649550"/>
            <a:ext cx="1960152" cy="923330"/>
          </a:xfrm>
          <a:prstGeom prst="rect">
            <a:avLst/>
          </a:prstGeom>
        </p:spPr>
        <p:txBody>
          <a:bodyPr wrap="square">
            <a:spAutoFit/>
          </a:bodyPr>
          <a:lstStyle/>
          <a:p>
            <a:r>
              <a:rPr lang="en-US" sz="2000" b="1">
                <a:solidFill>
                  <a:schemeClr val="bg1"/>
                </a:solidFill>
                <a:latin typeface="Gotham Book" pitchFamily="50" charset="0"/>
                <a:ea typeface="Open Sans" panose="020B0606030504020204" pitchFamily="34" charset="0"/>
                <a:cs typeface="Gotham Book" pitchFamily="50" charset="0"/>
              </a:rPr>
              <a:t>CryptoKitties</a:t>
            </a:r>
          </a:p>
          <a:p>
            <a:r>
              <a:rPr lang="en-US" sz="1600">
                <a:solidFill>
                  <a:schemeClr val="bg1"/>
                </a:solidFill>
                <a:latin typeface="Gotham Book" pitchFamily="50" charset="0"/>
                <a:ea typeface="Open Sans" panose="020B0606030504020204" pitchFamily="34" charset="0"/>
                <a:cs typeface="Gotham Book" pitchFamily="50" charset="0"/>
              </a:rPr>
              <a:t>(2017)</a:t>
            </a:r>
          </a:p>
          <a:p>
            <a:endParaRPr lang="en-US">
              <a:solidFill>
                <a:schemeClr val="bg1"/>
              </a:solidFill>
              <a:latin typeface="Gotham Book" pitchFamily="50" charset="0"/>
              <a:ea typeface="Open Sans" panose="020B0606030504020204" pitchFamily="34" charset="0"/>
              <a:cs typeface="Gotham Book" pitchFamily="50" charset="0"/>
            </a:endParaRPr>
          </a:p>
        </p:txBody>
      </p:sp>
      <p:pic>
        <p:nvPicPr>
          <p:cNvPr id="2" name="Graphic 1">
            <a:extLst>
              <a:ext uri="{FF2B5EF4-FFF2-40B4-BE49-F238E27FC236}">
                <a16:creationId xmlns:a16="http://schemas.microsoft.com/office/drawing/2014/main" id="{741F639D-5A85-4327-9CC9-E328505799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0981" y="1008847"/>
            <a:ext cx="1777534" cy="1985235"/>
          </a:xfrm>
          <a:prstGeom prst="rect">
            <a:avLst/>
          </a:prstGeom>
        </p:spPr>
      </p:pic>
      <p:pic>
        <p:nvPicPr>
          <p:cNvPr id="3" name="Graphic 2">
            <a:extLst>
              <a:ext uri="{FF2B5EF4-FFF2-40B4-BE49-F238E27FC236}">
                <a16:creationId xmlns:a16="http://schemas.microsoft.com/office/drawing/2014/main" id="{C440A12A-6F84-4010-94FF-2B44293000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2874" y="3194552"/>
            <a:ext cx="1510437" cy="106239"/>
          </a:xfrm>
          <a:prstGeom prst="rect">
            <a:avLst/>
          </a:prstGeom>
        </p:spPr>
      </p:pic>
      <p:pic>
        <p:nvPicPr>
          <p:cNvPr id="13" name="Graphic 12">
            <a:extLst>
              <a:ext uri="{FF2B5EF4-FFF2-40B4-BE49-F238E27FC236}">
                <a16:creationId xmlns:a16="http://schemas.microsoft.com/office/drawing/2014/main" id="{7F0FA633-C703-4CBE-94CD-75E6DFC9CA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1525" y="704810"/>
            <a:ext cx="228849" cy="228849"/>
          </a:xfrm>
          <a:prstGeom prst="rect">
            <a:avLst/>
          </a:prstGeom>
        </p:spPr>
      </p:pic>
      <p:pic>
        <p:nvPicPr>
          <p:cNvPr id="18" name="Graphic 17">
            <a:extLst>
              <a:ext uri="{FF2B5EF4-FFF2-40B4-BE49-F238E27FC236}">
                <a16:creationId xmlns:a16="http://schemas.microsoft.com/office/drawing/2014/main" id="{2DDE2535-B2D9-4311-8EB6-0B44BC21A6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58179" y="312985"/>
            <a:ext cx="142841" cy="142841"/>
          </a:xfrm>
          <a:prstGeom prst="rect">
            <a:avLst/>
          </a:prstGeom>
        </p:spPr>
      </p:pic>
      <p:pic>
        <p:nvPicPr>
          <p:cNvPr id="22" name="Graphic 21">
            <a:extLst>
              <a:ext uri="{FF2B5EF4-FFF2-40B4-BE49-F238E27FC236}">
                <a16:creationId xmlns:a16="http://schemas.microsoft.com/office/drawing/2014/main" id="{E7B86D2A-DBBB-4569-86C6-9EB076D878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01019" y="880435"/>
            <a:ext cx="142841" cy="142841"/>
          </a:xfrm>
          <a:prstGeom prst="rect">
            <a:avLst/>
          </a:prstGeom>
        </p:spPr>
      </p:pic>
      <p:pic>
        <p:nvPicPr>
          <p:cNvPr id="38" name="Picture 37">
            <a:extLst>
              <a:ext uri="{FF2B5EF4-FFF2-40B4-BE49-F238E27FC236}">
                <a16:creationId xmlns:a16="http://schemas.microsoft.com/office/drawing/2014/main" id="{8DA922BD-E5A1-4CE7-BF3D-CFAE557FA1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3487" y="440010"/>
            <a:ext cx="2407556" cy="2890372"/>
          </a:xfrm>
          <a:prstGeom prst="rect">
            <a:avLst/>
          </a:prstGeom>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15AEB18A-6BC9-4B09-913F-3FF941B5F6E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207245" y="440010"/>
            <a:ext cx="2407555" cy="2890372"/>
          </a:xfrm>
          <a:prstGeom prst="rect">
            <a:avLst/>
          </a:prstGeom>
          <a:effectLst>
            <a:outerShdw blurRad="50800" dist="38100" dir="2700000" algn="tl" rotWithShape="0">
              <a:prstClr val="black">
                <a:alpha val="40000"/>
              </a:prstClr>
            </a:outerShdw>
          </a:effectLst>
        </p:spPr>
      </p:pic>
      <p:pic>
        <p:nvPicPr>
          <p:cNvPr id="42" name="Picture 41">
            <a:extLst>
              <a:ext uri="{FF2B5EF4-FFF2-40B4-BE49-F238E27FC236}">
                <a16:creationId xmlns:a16="http://schemas.microsoft.com/office/drawing/2014/main" id="{2ACEAD56-FB3A-4B19-BE07-EC368ECF1DD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383487" y="3527619"/>
            <a:ext cx="2407555" cy="2890372"/>
          </a:xfrm>
          <a:prstGeom prst="rect">
            <a:avLst/>
          </a:prstGeom>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4E5443B9-7537-4A35-8CC3-792D553B65B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07245" y="3527619"/>
            <a:ext cx="2407555" cy="28903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432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B6BDE39-3F5F-4443-8FA6-72074CA8B3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0291" y="5881817"/>
            <a:ext cx="4448433" cy="410216"/>
          </a:xfrm>
          <a:prstGeom prst="rect">
            <a:avLst/>
          </a:prstGeom>
        </p:spPr>
      </p:pic>
      <p:sp>
        <p:nvSpPr>
          <p:cNvPr id="19" name="Rectangle 18">
            <a:extLst>
              <a:ext uri="{FF2B5EF4-FFF2-40B4-BE49-F238E27FC236}">
                <a16:creationId xmlns:a16="http://schemas.microsoft.com/office/drawing/2014/main" id="{C2FCBA00-B6AB-4B0D-8987-D286FE006E04}"/>
              </a:ext>
            </a:extLst>
          </p:cNvPr>
          <p:cNvSpPr/>
          <p:nvPr/>
        </p:nvSpPr>
        <p:spPr>
          <a:xfrm>
            <a:off x="662860" y="3241140"/>
            <a:ext cx="5111592" cy="2308324"/>
          </a:xfrm>
          <a:prstGeom prst="rect">
            <a:avLst/>
          </a:prstGeom>
        </p:spPr>
        <p:txBody>
          <a:bodyPr wrap="square">
            <a:spAutoFit/>
          </a:bodyPr>
          <a:lstStyle/>
          <a:p>
            <a:r>
              <a:rPr lang="en-US">
                <a:solidFill>
                  <a:schemeClr val="bg1"/>
                </a:solidFill>
                <a:latin typeface="Gotham Book" pitchFamily="50" charset="0"/>
                <a:cs typeface="Gotham Book" pitchFamily="50" charset="0"/>
              </a:rPr>
              <a:t>Petz (</a:t>
            </a:r>
            <a:r>
              <a:rPr lang="en-US" i="1">
                <a:solidFill>
                  <a:schemeClr val="bg1"/>
                </a:solidFill>
                <a:latin typeface="Gotham Book" pitchFamily="50" charset="0"/>
                <a:cs typeface="Gotham Book" pitchFamily="50" charset="0"/>
              </a:rPr>
              <a:t>Dogz </a:t>
            </a:r>
            <a:r>
              <a:rPr lang="en-US">
                <a:solidFill>
                  <a:schemeClr val="bg1"/>
                </a:solidFill>
                <a:latin typeface="Gotham Book" pitchFamily="50" charset="0"/>
                <a:cs typeface="Gotham Book" pitchFamily="50" charset="0"/>
              </a:rPr>
              <a:t>and </a:t>
            </a:r>
            <a:r>
              <a:rPr lang="en-US" i="1">
                <a:solidFill>
                  <a:schemeClr val="bg1"/>
                </a:solidFill>
                <a:latin typeface="Gotham Book" pitchFamily="50" charset="0"/>
                <a:cs typeface="Gotham Book" pitchFamily="50" charset="0"/>
              </a:rPr>
              <a:t>Catz</a:t>
            </a:r>
            <a:r>
              <a:rPr lang="en-US">
                <a:solidFill>
                  <a:schemeClr val="bg1"/>
                </a:solidFill>
                <a:latin typeface="Gotham Book" pitchFamily="50" charset="0"/>
                <a:cs typeface="Gotham Book" pitchFamily="50" charset="0"/>
              </a:rPr>
              <a:t>) is a series of single-player video games dating back to 1995, in which the player can adopt, raise, care for and breed their own virtual pets.</a:t>
            </a:r>
          </a:p>
          <a:p>
            <a:endParaRPr lang="en-US">
              <a:solidFill>
                <a:schemeClr val="bg1"/>
              </a:solidFill>
              <a:latin typeface="Gotham Book" pitchFamily="50" charset="0"/>
              <a:cs typeface="Gotham Book" pitchFamily="50" charset="0"/>
            </a:endParaRPr>
          </a:p>
          <a:p>
            <a:r>
              <a:rPr lang="en-US">
                <a:solidFill>
                  <a:schemeClr val="bg1"/>
                </a:solidFill>
                <a:latin typeface="Gotham Book" pitchFamily="50" charset="0"/>
                <a:cs typeface="Gotham Book" pitchFamily="50" charset="0"/>
              </a:rPr>
              <a:t>The original Petz games were developed by P.F. Magic., later acquired by The Learning Company in 1998.</a:t>
            </a:r>
          </a:p>
        </p:txBody>
      </p:sp>
      <p:sp>
        <p:nvSpPr>
          <p:cNvPr id="20" name="Rectangle 19">
            <a:extLst>
              <a:ext uri="{FF2B5EF4-FFF2-40B4-BE49-F238E27FC236}">
                <a16:creationId xmlns:a16="http://schemas.microsoft.com/office/drawing/2014/main" id="{2B684518-3C47-4C01-A9C7-B44A614C0A29}"/>
              </a:ext>
            </a:extLst>
          </p:cNvPr>
          <p:cNvSpPr/>
          <p:nvPr/>
        </p:nvSpPr>
        <p:spPr>
          <a:xfrm>
            <a:off x="590941" y="1444109"/>
            <a:ext cx="2940870" cy="954107"/>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Virtual Petz Art</a:t>
            </a:r>
          </a:p>
          <a:p>
            <a:endParaRPr lang="en-US" sz="2800">
              <a:solidFill>
                <a:schemeClr val="bg1"/>
              </a:solidFill>
              <a:latin typeface="Gotham Book" pitchFamily="50" charset="0"/>
              <a:ea typeface="Open Sans" panose="020B0606030504020204" pitchFamily="34" charset="0"/>
              <a:cs typeface="Gotham Book" pitchFamily="50" charset="0"/>
            </a:endParaRPr>
          </a:p>
        </p:txBody>
      </p:sp>
      <p:cxnSp>
        <p:nvCxnSpPr>
          <p:cNvPr id="7" name="Straight Connector 6">
            <a:extLst>
              <a:ext uri="{FF2B5EF4-FFF2-40B4-BE49-F238E27FC236}">
                <a16:creationId xmlns:a16="http://schemas.microsoft.com/office/drawing/2014/main" id="{E4A91AEF-F481-471D-AAA8-0B4D04E0F301}"/>
              </a:ext>
            </a:extLst>
          </p:cNvPr>
          <p:cNvCxnSpPr/>
          <p:nvPr/>
        </p:nvCxnSpPr>
        <p:spPr>
          <a:xfrm>
            <a:off x="720398"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BE9FE89-FFAC-4872-BBE0-BC92E1F1AF57}"/>
              </a:ext>
            </a:extLst>
          </p:cNvPr>
          <p:cNvSpPr/>
          <p:nvPr/>
        </p:nvSpPr>
        <p:spPr>
          <a:xfrm>
            <a:off x="609603" y="2401973"/>
            <a:ext cx="1843774" cy="923330"/>
          </a:xfrm>
          <a:prstGeom prst="rect">
            <a:avLst/>
          </a:prstGeom>
        </p:spPr>
        <p:txBody>
          <a:bodyPr wrap="none">
            <a:spAutoFit/>
          </a:bodyPr>
          <a:lstStyle/>
          <a:p>
            <a:r>
              <a:rPr lang="en-US" sz="2000" b="1">
                <a:solidFill>
                  <a:schemeClr val="bg1"/>
                </a:solidFill>
                <a:latin typeface="Gotham Book" pitchFamily="50" charset="0"/>
                <a:ea typeface="Open Sans" panose="020B0606030504020204" pitchFamily="34" charset="0"/>
                <a:cs typeface="Gotham Book" pitchFamily="50" charset="0"/>
              </a:rPr>
              <a:t>Virtual Catz </a:t>
            </a:r>
          </a:p>
          <a:p>
            <a:r>
              <a:rPr lang="en-US" sz="1600">
                <a:solidFill>
                  <a:schemeClr val="bg1"/>
                </a:solidFill>
                <a:latin typeface="Gotham Book" pitchFamily="50" charset="0"/>
                <a:ea typeface="Open Sans" panose="020B0606030504020204" pitchFamily="34" charset="0"/>
                <a:cs typeface="Gotham Book" pitchFamily="50" charset="0"/>
              </a:rPr>
              <a:t>(1997)</a:t>
            </a:r>
          </a:p>
          <a:p>
            <a:endParaRPr lang="en-US">
              <a:solidFill>
                <a:schemeClr val="bg1"/>
              </a:solidFill>
              <a:latin typeface="Gotham Book" pitchFamily="50" charset="0"/>
              <a:ea typeface="Open Sans" panose="020B0606030504020204" pitchFamily="34" charset="0"/>
              <a:cs typeface="Gotham Book" pitchFamily="50" charset="0"/>
            </a:endParaRPr>
          </a:p>
        </p:txBody>
      </p:sp>
      <p:pic>
        <p:nvPicPr>
          <p:cNvPr id="13" name="Picture 12">
            <a:extLst>
              <a:ext uri="{FF2B5EF4-FFF2-40B4-BE49-F238E27FC236}">
                <a16:creationId xmlns:a16="http://schemas.microsoft.com/office/drawing/2014/main" id="{48188C34-001F-43AC-AC5C-6A3576509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834" y="-224528"/>
            <a:ext cx="7335632" cy="7632193"/>
          </a:xfrm>
          <a:prstGeom prst="rect">
            <a:avLst/>
          </a:prstGeom>
        </p:spPr>
      </p:pic>
    </p:spTree>
    <p:extLst>
      <p:ext uri="{BB962C8B-B14F-4D97-AF65-F5344CB8AC3E}">
        <p14:creationId xmlns:p14="http://schemas.microsoft.com/office/powerpoint/2010/main" val="116733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C44F34-9FD6-497B-AE53-A9C03A16F204}"/>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20262" r="1575" b="2259"/>
          <a:stretch/>
        </p:blipFill>
        <p:spPr>
          <a:xfrm>
            <a:off x="192087" y="188910"/>
            <a:ext cx="11807826" cy="6480177"/>
          </a:xfrm>
          <a:prstGeom prst="rect">
            <a:avLst/>
          </a:prstGeom>
        </p:spPr>
      </p:pic>
      <p:sp>
        <p:nvSpPr>
          <p:cNvPr id="15" name="Rectangle 14">
            <a:extLst>
              <a:ext uri="{FF2B5EF4-FFF2-40B4-BE49-F238E27FC236}">
                <a16:creationId xmlns:a16="http://schemas.microsoft.com/office/drawing/2014/main" id="{15625A84-5549-4DE2-80E8-D9624952943E}"/>
              </a:ext>
            </a:extLst>
          </p:cNvPr>
          <p:cNvSpPr/>
          <p:nvPr/>
        </p:nvSpPr>
        <p:spPr>
          <a:xfrm>
            <a:off x="192088" y="188913"/>
            <a:ext cx="11807825" cy="6480176"/>
          </a:xfrm>
          <a:prstGeom prst="rect">
            <a:avLst/>
          </a:prstGeom>
          <a:gradFill>
            <a:gsLst>
              <a:gs pos="0">
                <a:srgbClr val="73C8C7"/>
              </a:gs>
              <a:gs pos="30000">
                <a:srgbClr val="49AABC"/>
              </a:gs>
              <a:gs pos="100000">
                <a:srgbClr val="1182AE">
                  <a:alpha val="8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FA7291-CA8B-4318-864E-273A12F095B3}"/>
              </a:ext>
            </a:extLst>
          </p:cNvPr>
          <p:cNvSpPr/>
          <p:nvPr/>
        </p:nvSpPr>
        <p:spPr>
          <a:xfrm>
            <a:off x="6167919" y="2599462"/>
            <a:ext cx="5111592" cy="2585323"/>
          </a:xfrm>
          <a:prstGeom prst="rect">
            <a:avLst/>
          </a:prstGeom>
        </p:spPr>
        <p:txBody>
          <a:bodyPr wrap="square">
            <a:spAutoFit/>
          </a:bodyPr>
          <a:lstStyle/>
          <a:p>
            <a:r>
              <a:rPr lang="en-US" dirty="0">
                <a:solidFill>
                  <a:schemeClr val="bg1"/>
                </a:solidFill>
                <a:latin typeface="Gotham Book" pitchFamily="50" charset="0"/>
                <a:cs typeface="Gotham Book" pitchFamily="50" charset="0"/>
              </a:rPr>
              <a:t>There are at least three major areas where blockchain is expected to disrupt the art market: </a:t>
            </a:r>
          </a:p>
          <a:p>
            <a:endParaRPr lang="en-US" dirty="0">
              <a:solidFill>
                <a:schemeClr val="bg1"/>
              </a:solidFill>
              <a:latin typeface="Gotham Book" pitchFamily="50" charset="0"/>
              <a:cs typeface="Gotham Book" pitchFamily="50" charset="0"/>
            </a:endParaRPr>
          </a:p>
          <a:p>
            <a:pPr marL="285750" indent="-285750">
              <a:buFont typeface="Arial" panose="020B0604020202020204" pitchFamily="34" charset="0"/>
              <a:buChar char="•"/>
            </a:pPr>
            <a:r>
              <a:rPr lang="en-US" dirty="0">
                <a:solidFill>
                  <a:schemeClr val="bg1"/>
                </a:solidFill>
                <a:latin typeface="Gotham Book" pitchFamily="50" charset="0"/>
                <a:cs typeface="Gotham Book" pitchFamily="50" charset="0"/>
              </a:rPr>
              <a:t>Driving digital art sales up through digital scarcity</a:t>
            </a:r>
          </a:p>
          <a:p>
            <a:pPr marL="285750" indent="-285750">
              <a:buFont typeface="Arial" panose="020B0604020202020204" pitchFamily="34" charset="0"/>
              <a:buChar char="•"/>
            </a:pPr>
            <a:r>
              <a:rPr lang="en-US" dirty="0">
                <a:solidFill>
                  <a:schemeClr val="bg1"/>
                </a:solidFill>
                <a:latin typeface="Gotham Book" pitchFamily="50" charset="0"/>
                <a:cs typeface="Gotham Book" pitchFamily="50" charset="0"/>
              </a:rPr>
              <a:t>Democratizing fine art investments </a:t>
            </a:r>
          </a:p>
          <a:p>
            <a:pPr marL="285750" indent="-285750">
              <a:buFont typeface="Arial" panose="020B0604020202020204" pitchFamily="34" charset="0"/>
              <a:buChar char="•"/>
            </a:pPr>
            <a:r>
              <a:rPr lang="en-US" dirty="0">
                <a:solidFill>
                  <a:schemeClr val="bg1"/>
                </a:solidFill>
                <a:latin typeface="Gotham Book" pitchFamily="50" charset="0"/>
                <a:cs typeface="Gotham Book" pitchFamily="50" charset="0"/>
              </a:rPr>
              <a:t>Improving provenance and reducing art forgery.</a:t>
            </a:r>
          </a:p>
        </p:txBody>
      </p:sp>
      <p:sp>
        <p:nvSpPr>
          <p:cNvPr id="13" name="Rectangle 12">
            <a:extLst>
              <a:ext uri="{FF2B5EF4-FFF2-40B4-BE49-F238E27FC236}">
                <a16:creationId xmlns:a16="http://schemas.microsoft.com/office/drawing/2014/main" id="{D93E8F1C-BB67-4D9B-AD8E-52F9CAC3B0C8}"/>
              </a:ext>
            </a:extLst>
          </p:cNvPr>
          <p:cNvSpPr/>
          <p:nvPr/>
        </p:nvSpPr>
        <p:spPr>
          <a:xfrm>
            <a:off x="6187440" y="1151501"/>
            <a:ext cx="4093493" cy="954107"/>
          </a:xfrm>
          <a:prstGeom prst="rect">
            <a:avLst/>
          </a:prstGeom>
        </p:spPr>
        <p:txBody>
          <a:bodyPr wrap="none">
            <a:spAutoFit/>
          </a:bodyPr>
          <a:lstStyle/>
          <a:p>
            <a:r>
              <a:rPr lang="en-US" sz="2800" b="1" dirty="0">
                <a:solidFill>
                  <a:schemeClr val="bg1"/>
                </a:solidFill>
                <a:latin typeface="Gotham Light" pitchFamily="50" charset="0"/>
                <a:cs typeface="Gotham Light" pitchFamily="50" charset="0"/>
              </a:rPr>
              <a:t>BLOCKCHAIN FACILITATED </a:t>
            </a:r>
          </a:p>
          <a:p>
            <a:r>
              <a:rPr lang="en-US" sz="2800" b="1" dirty="0">
                <a:solidFill>
                  <a:schemeClr val="bg1"/>
                </a:solidFill>
                <a:latin typeface="Gotham Light" pitchFamily="50" charset="0"/>
                <a:cs typeface="Gotham Light" pitchFamily="50" charset="0"/>
              </a:rPr>
              <a:t>ART ECONOMY</a:t>
            </a:r>
            <a:endParaRPr lang="en-US" sz="2800" dirty="0">
              <a:solidFill>
                <a:schemeClr val="bg1"/>
              </a:solidFill>
              <a:latin typeface="Gotham Book" pitchFamily="50" charset="0"/>
              <a:ea typeface="Open Sans" panose="020B0606030504020204" pitchFamily="34" charset="0"/>
              <a:cs typeface="Gotham Book" pitchFamily="50" charset="0"/>
            </a:endParaRPr>
          </a:p>
        </p:txBody>
      </p:sp>
      <p:cxnSp>
        <p:nvCxnSpPr>
          <p:cNvPr id="14" name="Straight Connector 13">
            <a:extLst>
              <a:ext uri="{FF2B5EF4-FFF2-40B4-BE49-F238E27FC236}">
                <a16:creationId xmlns:a16="http://schemas.microsoft.com/office/drawing/2014/main" id="{B438D06C-90F7-4B3A-88EA-03E3DA97C646}"/>
              </a:ext>
            </a:extLst>
          </p:cNvPr>
          <p:cNvCxnSpPr/>
          <p:nvPr/>
        </p:nvCxnSpPr>
        <p:spPr>
          <a:xfrm>
            <a:off x="624411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F8EF5B8-52A5-4D50-9117-3ED3B23E8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7901" y="1930444"/>
            <a:ext cx="3260367" cy="2997108"/>
          </a:xfrm>
          <a:prstGeom prst="rect">
            <a:avLst/>
          </a:prstGeom>
        </p:spPr>
      </p:pic>
    </p:spTree>
    <p:extLst>
      <p:ext uri="{BB962C8B-B14F-4D97-AF65-F5344CB8AC3E}">
        <p14:creationId xmlns:p14="http://schemas.microsoft.com/office/powerpoint/2010/main" val="385761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27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D2C647-9855-4722-B8F6-6B80C4F4EAB5}"/>
              </a:ext>
            </a:extLst>
          </p:cNvPr>
          <p:cNvSpPr/>
          <p:nvPr/>
        </p:nvSpPr>
        <p:spPr>
          <a:xfrm>
            <a:off x="407406" y="974561"/>
            <a:ext cx="11383542" cy="5474369"/>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7DDC18-8807-46C9-B23E-0B341ECC93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1052" y="1154837"/>
            <a:ext cx="11389896" cy="4805612"/>
          </a:xfrm>
          <a:prstGeom prst="rect">
            <a:avLst/>
          </a:prstGeom>
        </p:spPr>
      </p:pic>
      <p:pic>
        <p:nvPicPr>
          <p:cNvPr id="6" name="Graphic 5">
            <a:extLst>
              <a:ext uri="{FF2B5EF4-FFF2-40B4-BE49-F238E27FC236}">
                <a16:creationId xmlns:a16="http://schemas.microsoft.com/office/drawing/2014/main" id="{EBFF0ECE-91F7-4399-ADD0-45451878F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324" y="314269"/>
            <a:ext cx="1324978" cy="1500860"/>
          </a:xfrm>
          <a:prstGeom prst="rect">
            <a:avLst/>
          </a:prstGeom>
        </p:spPr>
      </p:pic>
      <p:sp>
        <p:nvSpPr>
          <p:cNvPr id="8" name="Footer Placeholder 3">
            <a:extLst>
              <a:ext uri="{FF2B5EF4-FFF2-40B4-BE49-F238E27FC236}">
                <a16:creationId xmlns:a16="http://schemas.microsoft.com/office/drawing/2014/main" id="{BE03209C-0A4B-4A35-9A24-EE6483B8D0C0}"/>
              </a:ext>
            </a:extLst>
          </p:cNvPr>
          <p:cNvSpPr txBox="1">
            <a:spLocks/>
          </p:cNvSpPr>
          <p:nvPr/>
        </p:nvSpPr>
        <p:spPr>
          <a:xfrm>
            <a:off x="7624282" y="6349323"/>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solidFill>
                <a:schemeClr val="bg1"/>
              </a:solidFill>
              <a:latin typeface="Montserrat" panose="00000500000000000000" pitchFamily="2" charset="0"/>
            </a:endParaRPr>
          </a:p>
          <a:p>
            <a:pPr algn="r"/>
            <a:r>
              <a:rPr lang="en-US" sz="1200"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Marko Suvajdzic (</a:t>
            </a:r>
            <a:r>
              <a:rPr lang="en-US" sz="1200" dirty="0" err="1">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msuvajdzic@live.com</a:t>
            </a:r>
            <a:r>
              <a:rPr lang="en-US" sz="1200" dirty="0">
                <a:solidFill>
                  <a:schemeClr val="bg1"/>
                </a:solidFill>
                <a:latin typeface="Montserrat" panose="00000500000000000000" pitchFamily="2" charset="0"/>
                <a:hlinkClick r:id="rId5">
                  <a:extLst>
                    <a:ext uri="{A12FA001-AC4F-418D-AE19-62706E023703}">
                      <ahyp:hlinkClr xmlns:ahyp="http://schemas.microsoft.com/office/drawing/2018/hyperlinkcolor" val="tx"/>
                    </a:ext>
                  </a:extLst>
                </a:hlinkClick>
              </a:rPr>
              <a:t>)</a:t>
            </a:r>
            <a:endParaRPr lang="en-US" sz="12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4024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C44F34-9FD6-497B-AE53-A9C03A16F204}"/>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20262" r="1575" b="2259"/>
          <a:stretch/>
        </p:blipFill>
        <p:spPr>
          <a:xfrm>
            <a:off x="192087" y="188910"/>
            <a:ext cx="11807826" cy="6480177"/>
          </a:xfrm>
          <a:prstGeom prst="rect">
            <a:avLst/>
          </a:prstGeom>
        </p:spPr>
      </p:pic>
      <p:sp>
        <p:nvSpPr>
          <p:cNvPr id="15" name="Rectangle 14">
            <a:extLst>
              <a:ext uri="{FF2B5EF4-FFF2-40B4-BE49-F238E27FC236}">
                <a16:creationId xmlns:a16="http://schemas.microsoft.com/office/drawing/2014/main" id="{15625A84-5549-4DE2-80E8-D9624952943E}"/>
              </a:ext>
            </a:extLst>
          </p:cNvPr>
          <p:cNvSpPr/>
          <p:nvPr/>
        </p:nvSpPr>
        <p:spPr>
          <a:xfrm>
            <a:off x="192088" y="188913"/>
            <a:ext cx="11807825" cy="6480176"/>
          </a:xfrm>
          <a:prstGeom prst="rect">
            <a:avLst/>
          </a:prstGeom>
          <a:gradFill>
            <a:gsLst>
              <a:gs pos="0">
                <a:srgbClr val="73C8C7"/>
              </a:gs>
              <a:gs pos="30000">
                <a:srgbClr val="49AABC"/>
              </a:gs>
              <a:gs pos="100000">
                <a:srgbClr val="1182AE">
                  <a:alpha val="8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FA7291-CA8B-4318-864E-273A12F095B3}"/>
              </a:ext>
            </a:extLst>
          </p:cNvPr>
          <p:cNvSpPr/>
          <p:nvPr/>
        </p:nvSpPr>
        <p:spPr>
          <a:xfrm>
            <a:off x="6167919" y="2599462"/>
            <a:ext cx="5111592" cy="646331"/>
          </a:xfrm>
          <a:prstGeom prst="rect">
            <a:avLst/>
          </a:prstGeom>
        </p:spPr>
        <p:txBody>
          <a:bodyPr wrap="square">
            <a:spAutoFit/>
          </a:bodyPr>
          <a:lstStyle/>
          <a:p>
            <a:r>
              <a:rPr lang="en-US" dirty="0">
                <a:solidFill>
                  <a:schemeClr val="bg1"/>
                </a:solidFill>
                <a:latin typeface="Gotham Book" pitchFamily="50" charset="0"/>
                <a:cs typeface="Gotham Book" pitchFamily="50" charset="0"/>
              </a:rPr>
              <a:t>Issuing a limited number of copies and tying them back to unique blocks proving ownership</a:t>
            </a:r>
          </a:p>
        </p:txBody>
      </p:sp>
      <p:sp>
        <p:nvSpPr>
          <p:cNvPr id="13" name="Rectangle 12">
            <a:extLst>
              <a:ext uri="{FF2B5EF4-FFF2-40B4-BE49-F238E27FC236}">
                <a16:creationId xmlns:a16="http://schemas.microsoft.com/office/drawing/2014/main" id="{D93E8F1C-BB67-4D9B-AD8E-52F9CAC3B0C8}"/>
              </a:ext>
            </a:extLst>
          </p:cNvPr>
          <p:cNvSpPr/>
          <p:nvPr/>
        </p:nvSpPr>
        <p:spPr>
          <a:xfrm>
            <a:off x="6167919" y="1472594"/>
            <a:ext cx="5342573" cy="523220"/>
          </a:xfrm>
          <a:prstGeom prst="rect">
            <a:avLst/>
          </a:prstGeom>
        </p:spPr>
        <p:txBody>
          <a:bodyPr wrap="square">
            <a:spAutoFit/>
          </a:bodyPr>
          <a:lstStyle/>
          <a:p>
            <a:r>
              <a:rPr lang="en-US" sz="2800" b="1" dirty="0">
                <a:solidFill>
                  <a:schemeClr val="bg1"/>
                </a:solidFill>
                <a:latin typeface="Gotham Book" pitchFamily="50" charset="0"/>
                <a:cs typeface="Gotham Book" pitchFamily="50" charset="0"/>
              </a:rPr>
              <a:t>DIGITAL SCARCITY</a:t>
            </a:r>
          </a:p>
        </p:txBody>
      </p:sp>
      <p:cxnSp>
        <p:nvCxnSpPr>
          <p:cNvPr id="14" name="Straight Connector 13">
            <a:extLst>
              <a:ext uri="{FF2B5EF4-FFF2-40B4-BE49-F238E27FC236}">
                <a16:creationId xmlns:a16="http://schemas.microsoft.com/office/drawing/2014/main" id="{B438D06C-90F7-4B3A-88EA-03E3DA97C646}"/>
              </a:ext>
            </a:extLst>
          </p:cNvPr>
          <p:cNvCxnSpPr/>
          <p:nvPr/>
        </p:nvCxnSpPr>
        <p:spPr>
          <a:xfrm>
            <a:off x="624411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F8EF5B8-52A5-4D50-9117-3ED3B23E8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7901" y="1930444"/>
            <a:ext cx="3260367" cy="2997108"/>
          </a:xfrm>
          <a:prstGeom prst="rect">
            <a:avLst/>
          </a:prstGeom>
        </p:spPr>
      </p:pic>
    </p:spTree>
    <p:extLst>
      <p:ext uri="{BB962C8B-B14F-4D97-AF65-F5344CB8AC3E}">
        <p14:creationId xmlns:p14="http://schemas.microsoft.com/office/powerpoint/2010/main" val="185518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C44F34-9FD6-497B-AE53-A9C03A16F204}"/>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20262" r="1575" b="2259"/>
          <a:stretch/>
        </p:blipFill>
        <p:spPr>
          <a:xfrm>
            <a:off x="192087" y="188910"/>
            <a:ext cx="11807826" cy="6480177"/>
          </a:xfrm>
          <a:prstGeom prst="rect">
            <a:avLst/>
          </a:prstGeom>
        </p:spPr>
      </p:pic>
      <p:sp>
        <p:nvSpPr>
          <p:cNvPr id="15" name="Rectangle 14">
            <a:extLst>
              <a:ext uri="{FF2B5EF4-FFF2-40B4-BE49-F238E27FC236}">
                <a16:creationId xmlns:a16="http://schemas.microsoft.com/office/drawing/2014/main" id="{15625A84-5549-4DE2-80E8-D9624952943E}"/>
              </a:ext>
            </a:extLst>
          </p:cNvPr>
          <p:cNvSpPr/>
          <p:nvPr/>
        </p:nvSpPr>
        <p:spPr>
          <a:xfrm>
            <a:off x="192088" y="188913"/>
            <a:ext cx="11807825" cy="6480176"/>
          </a:xfrm>
          <a:prstGeom prst="rect">
            <a:avLst/>
          </a:prstGeom>
          <a:gradFill>
            <a:gsLst>
              <a:gs pos="0">
                <a:srgbClr val="73C8C7"/>
              </a:gs>
              <a:gs pos="30000">
                <a:srgbClr val="49AABC"/>
              </a:gs>
              <a:gs pos="100000">
                <a:srgbClr val="1182AE">
                  <a:alpha val="8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FA7291-CA8B-4318-864E-273A12F095B3}"/>
              </a:ext>
            </a:extLst>
          </p:cNvPr>
          <p:cNvSpPr/>
          <p:nvPr/>
        </p:nvSpPr>
        <p:spPr>
          <a:xfrm>
            <a:off x="6167919" y="2599462"/>
            <a:ext cx="5111592" cy="1754326"/>
          </a:xfrm>
          <a:prstGeom prst="rect">
            <a:avLst/>
          </a:prstGeom>
        </p:spPr>
        <p:txBody>
          <a:bodyPr wrap="square">
            <a:spAutoFit/>
          </a:bodyPr>
          <a:lstStyle/>
          <a:p>
            <a:r>
              <a:rPr lang="en-US" dirty="0">
                <a:solidFill>
                  <a:schemeClr val="bg1"/>
                </a:solidFill>
                <a:latin typeface="Gotham Book" pitchFamily="50" charset="0"/>
                <a:cs typeface="Gotham Book" pitchFamily="50" charset="0"/>
              </a:rPr>
              <a:t>Blockchain and smart contracts allow for a seamless process of partial art ownership. Art has become a commodity, and the prices of art objects can reach millions, if not hundreds of millions of dollars. The introduction of fractional stakes will have the effect of a profound democratization of fine art ownership. </a:t>
            </a:r>
          </a:p>
        </p:txBody>
      </p:sp>
      <p:sp>
        <p:nvSpPr>
          <p:cNvPr id="13" name="Rectangle 12">
            <a:extLst>
              <a:ext uri="{FF2B5EF4-FFF2-40B4-BE49-F238E27FC236}">
                <a16:creationId xmlns:a16="http://schemas.microsoft.com/office/drawing/2014/main" id="{D93E8F1C-BB67-4D9B-AD8E-52F9CAC3B0C8}"/>
              </a:ext>
            </a:extLst>
          </p:cNvPr>
          <p:cNvSpPr/>
          <p:nvPr/>
        </p:nvSpPr>
        <p:spPr>
          <a:xfrm>
            <a:off x="6167919" y="1472594"/>
            <a:ext cx="5342573" cy="954107"/>
          </a:xfrm>
          <a:prstGeom prst="rect">
            <a:avLst/>
          </a:prstGeom>
        </p:spPr>
        <p:txBody>
          <a:bodyPr wrap="square">
            <a:spAutoFit/>
          </a:bodyPr>
          <a:lstStyle/>
          <a:p>
            <a:r>
              <a:rPr lang="en-US" sz="2800" b="1" dirty="0">
                <a:solidFill>
                  <a:schemeClr val="bg1"/>
                </a:solidFill>
                <a:latin typeface="Gotham Book" pitchFamily="50" charset="0"/>
                <a:cs typeface="Gotham Book" pitchFamily="50" charset="0"/>
              </a:rPr>
              <a:t>DEMOCRATIZING FINE ART INVESTMENT</a:t>
            </a:r>
          </a:p>
        </p:txBody>
      </p:sp>
      <p:cxnSp>
        <p:nvCxnSpPr>
          <p:cNvPr id="14" name="Straight Connector 13">
            <a:extLst>
              <a:ext uri="{FF2B5EF4-FFF2-40B4-BE49-F238E27FC236}">
                <a16:creationId xmlns:a16="http://schemas.microsoft.com/office/drawing/2014/main" id="{B438D06C-90F7-4B3A-88EA-03E3DA97C646}"/>
              </a:ext>
            </a:extLst>
          </p:cNvPr>
          <p:cNvCxnSpPr/>
          <p:nvPr/>
        </p:nvCxnSpPr>
        <p:spPr>
          <a:xfrm>
            <a:off x="624411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F8EF5B8-52A5-4D50-9117-3ED3B23E8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7901" y="1930444"/>
            <a:ext cx="3260367" cy="2997108"/>
          </a:xfrm>
          <a:prstGeom prst="rect">
            <a:avLst/>
          </a:prstGeom>
        </p:spPr>
      </p:pic>
    </p:spTree>
    <p:extLst>
      <p:ext uri="{BB962C8B-B14F-4D97-AF65-F5344CB8AC3E}">
        <p14:creationId xmlns:p14="http://schemas.microsoft.com/office/powerpoint/2010/main" val="15705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27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D2C647-9855-4722-B8F6-6B80C4F4EAB5}"/>
              </a:ext>
            </a:extLst>
          </p:cNvPr>
          <p:cNvSpPr/>
          <p:nvPr/>
        </p:nvSpPr>
        <p:spPr>
          <a:xfrm>
            <a:off x="407406" y="974561"/>
            <a:ext cx="11383542" cy="5474369"/>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7DDC18-8807-46C9-B23E-0B341ECC9353}"/>
              </a:ext>
            </a:extLst>
          </p:cNvPr>
          <p:cNvPicPr>
            <a:picLocks noChangeAspect="1"/>
          </p:cNvPicPr>
          <p:nvPr/>
        </p:nvPicPr>
        <p:blipFill rotWithShape="1">
          <a:blip r:embed="rId3">
            <a:extLst>
              <a:ext uri="{28A0092B-C50C-407E-A947-70E740481C1C}">
                <a14:useLocalDpi xmlns:a14="http://schemas.microsoft.com/office/drawing/2010/main" val="0"/>
              </a:ext>
            </a:extLst>
          </a:blip>
          <a:srcRect t="12281" b="11053"/>
          <a:stretch/>
        </p:blipFill>
        <p:spPr>
          <a:xfrm>
            <a:off x="121332" y="974562"/>
            <a:ext cx="12189970" cy="5257801"/>
          </a:xfrm>
          <a:prstGeom prst="rect">
            <a:avLst/>
          </a:prstGeom>
        </p:spPr>
      </p:pic>
      <p:pic>
        <p:nvPicPr>
          <p:cNvPr id="24" name="Graphic 23">
            <a:extLst>
              <a:ext uri="{FF2B5EF4-FFF2-40B4-BE49-F238E27FC236}">
                <a16:creationId xmlns:a16="http://schemas.microsoft.com/office/drawing/2014/main" id="{B04E371F-930A-41D4-9727-6B86CD317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3248" y="1100816"/>
            <a:ext cx="895934" cy="895934"/>
          </a:xfrm>
          <a:prstGeom prst="rect">
            <a:avLst/>
          </a:prstGeom>
        </p:spPr>
      </p:pic>
      <p:pic>
        <p:nvPicPr>
          <p:cNvPr id="26" name="Graphic 25">
            <a:extLst>
              <a:ext uri="{FF2B5EF4-FFF2-40B4-BE49-F238E27FC236}">
                <a16:creationId xmlns:a16="http://schemas.microsoft.com/office/drawing/2014/main" id="{D55D19FF-D03A-43D1-8484-31606C3651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88694" y="-117778"/>
            <a:ext cx="1109153" cy="1053695"/>
          </a:xfrm>
          <a:prstGeom prst="rect">
            <a:avLst/>
          </a:prstGeom>
        </p:spPr>
      </p:pic>
      <p:sp>
        <p:nvSpPr>
          <p:cNvPr id="27" name="Footer Placeholder 3">
            <a:extLst>
              <a:ext uri="{FF2B5EF4-FFF2-40B4-BE49-F238E27FC236}">
                <a16:creationId xmlns:a16="http://schemas.microsoft.com/office/drawing/2014/main" id="{BB76D228-1C92-4E02-9AE8-81477C5B6DF8}"/>
              </a:ext>
            </a:extLst>
          </p:cNvPr>
          <p:cNvSpPr txBox="1">
            <a:spLocks/>
          </p:cNvSpPr>
          <p:nvPr/>
        </p:nvSpPr>
        <p:spPr>
          <a:xfrm>
            <a:off x="7624282" y="6349323"/>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solidFill>
                <a:schemeClr val="bg1"/>
              </a:solidFill>
              <a:latin typeface="Montserrat" panose="00000500000000000000" pitchFamily="2" charset="0"/>
            </a:endParaRPr>
          </a:p>
          <a:p>
            <a:pPr algn="r"/>
            <a:r>
              <a:rPr lang="en-US" sz="12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Marko Suvajdzic (</a:t>
            </a:r>
            <a:r>
              <a:rPr lang="en-US" sz="1200" dirty="0" err="1">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msuvajdzic@live.com</a:t>
            </a:r>
            <a:r>
              <a:rPr lang="en-US" sz="1200" dirty="0">
                <a:solidFill>
                  <a:schemeClr val="bg1"/>
                </a:solidFill>
                <a:latin typeface="Montserrat" panose="00000500000000000000" pitchFamily="2" charset="0"/>
                <a:hlinkClick r:id="rId8">
                  <a:extLst>
                    <a:ext uri="{A12FA001-AC4F-418D-AE19-62706E023703}">
                      <ahyp:hlinkClr xmlns:ahyp="http://schemas.microsoft.com/office/drawing/2018/hyperlinkcolor" val="tx"/>
                    </a:ext>
                  </a:extLst>
                </a:hlinkClick>
              </a:rPr>
              <a:t>)</a:t>
            </a:r>
            <a:endParaRPr lang="en-US" sz="12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39465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C44F34-9FD6-497B-AE53-A9C03A16F204}"/>
              </a:ext>
            </a:extLst>
          </p:cNvPr>
          <p:cNvPicPr>
            <a:picLocks noChangeAspect="1"/>
          </p:cNvPicPr>
          <p:nvPr/>
        </p:nvPicPr>
        <p:blipFill rotWithShape="1">
          <a:blip r:embed="rId3">
            <a:extLst>
              <a:ext uri="{28A0092B-C50C-407E-A947-70E740481C1C}">
                <a14:useLocalDpi xmlns:a14="http://schemas.microsoft.com/office/drawing/2010/main" val="0"/>
              </a:ext>
            </a:extLst>
          </a:blip>
          <a:srcRect l="1575" t="20262" r="1575" b="2259"/>
          <a:stretch/>
        </p:blipFill>
        <p:spPr>
          <a:xfrm>
            <a:off x="192087" y="188910"/>
            <a:ext cx="11807826" cy="6480177"/>
          </a:xfrm>
          <a:prstGeom prst="rect">
            <a:avLst/>
          </a:prstGeom>
        </p:spPr>
      </p:pic>
      <p:sp>
        <p:nvSpPr>
          <p:cNvPr id="15" name="Rectangle 14">
            <a:extLst>
              <a:ext uri="{FF2B5EF4-FFF2-40B4-BE49-F238E27FC236}">
                <a16:creationId xmlns:a16="http://schemas.microsoft.com/office/drawing/2014/main" id="{15625A84-5549-4DE2-80E8-D9624952943E}"/>
              </a:ext>
            </a:extLst>
          </p:cNvPr>
          <p:cNvSpPr/>
          <p:nvPr/>
        </p:nvSpPr>
        <p:spPr>
          <a:xfrm>
            <a:off x="192088" y="188913"/>
            <a:ext cx="11807825" cy="6480176"/>
          </a:xfrm>
          <a:prstGeom prst="rect">
            <a:avLst/>
          </a:prstGeom>
          <a:gradFill>
            <a:gsLst>
              <a:gs pos="0">
                <a:srgbClr val="73C8C7"/>
              </a:gs>
              <a:gs pos="30000">
                <a:srgbClr val="49AABC"/>
              </a:gs>
              <a:gs pos="100000">
                <a:srgbClr val="1182AE">
                  <a:alpha val="8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FA7291-CA8B-4318-864E-273A12F095B3}"/>
              </a:ext>
            </a:extLst>
          </p:cNvPr>
          <p:cNvSpPr/>
          <p:nvPr/>
        </p:nvSpPr>
        <p:spPr>
          <a:xfrm>
            <a:off x="6167919" y="2599462"/>
            <a:ext cx="5111592" cy="2585323"/>
          </a:xfrm>
          <a:prstGeom prst="rect">
            <a:avLst/>
          </a:prstGeom>
        </p:spPr>
        <p:txBody>
          <a:bodyPr wrap="square">
            <a:spAutoFit/>
          </a:bodyPr>
          <a:lstStyle/>
          <a:p>
            <a:r>
              <a:rPr lang="en-US" dirty="0">
                <a:solidFill>
                  <a:schemeClr val="bg1"/>
                </a:solidFill>
                <a:latin typeface="Gotham Book" pitchFamily="50" charset="0"/>
                <a:cs typeface="Gotham Book" pitchFamily="50" charset="0"/>
              </a:rPr>
              <a:t>The concepts of immutability and trustless consensus are important aspects to explore in the art world. Perhaps the most obvious implementation of blockchain is to fight art forgery, through the establishment of better authentication and provenance. Since at its core the blockchain is a distributed ledger, it can provide an unalterable record of provenance starting with authentication and ending with the current owner of an artwork.</a:t>
            </a:r>
          </a:p>
        </p:txBody>
      </p:sp>
      <p:sp>
        <p:nvSpPr>
          <p:cNvPr id="13" name="Rectangle 12">
            <a:extLst>
              <a:ext uri="{FF2B5EF4-FFF2-40B4-BE49-F238E27FC236}">
                <a16:creationId xmlns:a16="http://schemas.microsoft.com/office/drawing/2014/main" id="{D93E8F1C-BB67-4D9B-AD8E-52F9CAC3B0C8}"/>
              </a:ext>
            </a:extLst>
          </p:cNvPr>
          <p:cNvSpPr/>
          <p:nvPr/>
        </p:nvSpPr>
        <p:spPr>
          <a:xfrm>
            <a:off x="6167919" y="1472594"/>
            <a:ext cx="5342573" cy="523220"/>
          </a:xfrm>
          <a:prstGeom prst="rect">
            <a:avLst/>
          </a:prstGeom>
        </p:spPr>
        <p:txBody>
          <a:bodyPr wrap="square">
            <a:spAutoFit/>
          </a:bodyPr>
          <a:lstStyle/>
          <a:p>
            <a:r>
              <a:rPr lang="en-US" sz="2800" b="1" dirty="0">
                <a:solidFill>
                  <a:schemeClr val="bg1"/>
                </a:solidFill>
                <a:latin typeface="Gotham Book" pitchFamily="50" charset="0"/>
                <a:cs typeface="Gotham Book" pitchFamily="50" charset="0"/>
              </a:rPr>
              <a:t>ART PROVENANCE</a:t>
            </a:r>
          </a:p>
        </p:txBody>
      </p:sp>
      <p:cxnSp>
        <p:nvCxnSpPr>
          <p:cNvPr id="14" name="Straight Connector 13">
            <a:extLst>
              <a:ext uri="{FF2B5EF4-FFF2-40B4-BE49-F238E27FC236}">
                <a16:creationId xmlns:a16="http://schemas.microsoft.com/office/drawing/2014/main" id="{B438D06C-90F7-4B3A-88EA-03E3DA97C646}"/>
              </a:ext>
            </a:extLst>
          </p:cNvPr>
          <p:cNvCxnSpPr/>
          <p:nvPr/>
        </p:nvCxnSpPr>
        <p:spPr>
          <a:xfrm>
            <a:off x="624411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F8EF5B8-52A5-4D50-9117-3ED3B23E8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7901" y="1930444"/>
            <a:ext cx="3260367" cy="2997108"/>
          </a:xfrm>
          <a:prstGeom prst="rect">
            <a:avLst/>
          </a:prstGeom>
        </p:spPr>
      </p:pic>
    </p:spTree>
    <p:extLst>
      <p:ext uri="{BB962C8B-B14F-4D97-AF65-F5344CB8AC3E}">
        <p14:creationId xmlns:p14="http://schemas.microsoft.com/office/powerpoint/2010/main" val="306289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1CBF7E4-F4F0-4C2A-9861-0615771C66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5" y="0"/>
            <a:ext cx="12189969" cy="6858000"/>
          </a:xfrm>
          <a:prstGeom prst="rect">
            <a:avLst/>
          </a:prstGeom>
        </p:spPr>
      </p:pic>
      <p:sp>
        <p:nvSpPr>
          <p:cNvPr id="2" name="Rectangle 1">
            <a:extLst>
              <a:ext uri="{FF2B5EF4-FFF2-40B4-BE49-F238E27FC236}">
                <a16:creationId xmlns:a16="http://schemas.microsoft.com/office/drawing/2014/main" id="{BA210253-C3CE-46E0-96E8-AB1A2DF4CBA1}"/>
              </a:ext>
            </a:extLst>
          </p:cNvPr>
          <p:cNvSpPr/>
          <p:nvPr/>
        </p:nvSpPr>
        <p:spPr>
          <a:xfrm>
            <a:off x="7349279" y="3090767"/>
            <a:ext cx="3399969" cy="723275"/>
          </a:xfrm>
          <a:prstGeom prst="rect">
            <a:avLst/>
          </a:prstGeom>
        </p:spPr>
        <p:txBody>
          <a:bodyPr wrap="none">
            <a:spAutoFit/>
          </a:bodyPr>
          <a:lstStyle/>
          <a:p>
            <a:pPr algn="ctr">
              <a:lnSpc>
                <a:spcPct val="110000"/>
              </a:lnSpc>
            </a:pPr>
            <a:r>
              <a:rPr lang="en-US" sz="4000">
                <a:solidFill>
                  <a:schemeClr val="bg1"/>
                </a:solidFill>
                <a:latin typeface="Gotham Light" pitchFamily="50" charset="0"/>
                <a:cs typeface="Gotham Light" pitchFamily="50" charset="0"/>
              </a:rPr>
              <a:t>THANK YOU</a:t>
            </a:r>
            <a:endParaRPr lang="en-US" sz="4000" dirty="0">
              <a:solidFill>
                <a:schemeClr val="bg1"/>
              </a:solidFill>
              <a:latin typeface="Gotham Light" pitchFamily="50" charset="0"/>
              <a:cs typeface="Gotham Light" pitchFamily="50" charset="0"/>
            </a:endParaRPr>
          </a:p>
        </p:txBody>
      </p:sp>
      <p:grpSp>
        <p:nvGrpSpPr>
          <p:cNvPr id="5" name="Group 4">
            <a:extLst>
              <a:ext uri="{FF2B5EF4-FFF2-40B4-BE49-F238E27FC236}">
                <a16:creationId xmlns:a16="http://schemas.microsoft.com/office/drawing/2014/main" id="{D20BF60C-D572-429D-92AC-E4F41F15BA00}"/>
              </a:ext>
            </a:extLst>
          </p:cNvPr>
          <p:cNvGrpSpPr/>
          <p:nvPr/>
        </p:nvGrpSpPr>
        <p:grpSpPr>
          <a:xfrm>
            <a:off x="7362263" y="3004268"/>
            <a:ext cx="3374002" cy="861821"/>
            <a:chOff x="7090414" y="3004268"/>
            <a:chExt cx="3746462" cy="861821"/>
          </a:xfrm>
        </p:grpSpPr>
        <p:cxnSp>
          <p:nvCxnSpPr>
            <p:cNvPr id="4" name="Straight Connector 3">
              <a:extLst>
                <a:ext uri="{FF2B5EF4-FFF2-40B4-BE49-F238E27FC236}">
                  <a16:creationId xmlns:a16="http://schemas.microsoft.com/office/drawing/2014/main" id="{8C983143-0A2F-4D59-8D8C-EACD11892079}"/>
                </a:ext>
              </a:extLst>
            </p:cNvPr>
            <p:cNvCxnSpPr/>
            <p:nvPr/>
          </p:nvCxnSpPr>
          <p:spPr>
            <a:xfrm>
              <a:off x="7090414" y="3004268"/>
              <a:ext cx="3746462" cy="0"/>
            </a:xfrm>
            <a:prstGeom prst="line">
              <a:avLst/>
            </a:prstGeom>
            <a:ln>
              <a:solidFill>
                <a:srgbClr val="67C0C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EC92635-53F2-45B4-A144-E1D2F26A4B1E}"/>
                </a:ext>
              </a:extLst>
            </p:cNvPr>
            <p:cNvCxnSpPr/>
            <p:nvPr/>
          </p:nvCxnSpPr>
          <p:spPr>
            <a:xfrm>
              <a:off x="7090414" y="3866089"/>
              <a:ext cx="3746462" cy="0"/>
            </a:xfrm>
            <a:prstGeom prst="line">
              <a:avLst/>
            </a:prstGeom>
            <a:ln>
              <a:solidFill>
                <a:srgbClr val="67C0C4"/>
              </a:solidFill>
            </a:ln>
          </p:spPr>
          <p:style>
            <a:lnRef idx="1">
              <a:schemeClr val="accent1"/>
            </a:lnRef>
            <a:fillRef idx="0">
              <a:schemeClr val="accent1"/>
            </a:fillRef>
            <a:effectRef idx="0">
              <a:schemeClr val="accent1"/>
            </a:effectRef>
            <a:fontRef idx="minor">
              <a:schemeClr val="tx1"/>
            </a:fontRef>
          </p:style>
        </p:cxnSp>
      </p:grpSp>
      <p:sp>
        <p:nvSpPr>
          <p:cNvPr id="12" name="Footer Placeholder 3">
            <a:extLst>
              <a:ext uri="{FF2B5EF4-FFF2-40B4-BE49-F238E27FC236}">
                <a16:creationId xmlns:a16="http://schemas.microsoft.com/office/drawing/2014/main" id="{F5664E1B-F256-4F17-8A0D-185AF5CF4E8C}"/>
              </a:ext>
            </a:extLst>
          </p:cNvPr>
          <p:cNvSpPr txBox="1">
            <a:spLocks/>
          </p:cNvSpPr>
          <p:nvPr/>
        </p:nvSpPr>
        <p:spPr>
          <a:xfrm>
            <a:off x="6905928" y="3948230"/>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latin typeface="Montserrat" panose="00000500000000000000" pitchFamily="2" charset="0"/>
            </a:endParaRPr>
          </a:p>
          <a:p>
            <a:r>
              <a:rPr lang="en-US" sz="2000" dirty="0">
                <a:solidFill>
                  <a:schemeClr val="bg1"/>
                </a:solidFill>
                <a:latin typeface="Gotham Light" pitchFamily="50" charset="0"/>
                <a:cs typeface="Gotham Light" pitchFamily="50" charset="0"/>
                <a:hlinkClick r:id="rId3">
                  <a:extLst>
                    <a:ext uri="{A12FA001-AC4F-418D-AE19-62706E023703}">
                      <ahyp:hlinkClr xmlns:ahyp="http://schemas.microsoft.com/office/drawing/2018/hyperlinkcolor" val="tx"/>
                    </a:ext>
                  </a:extLst>
                </a:hlinkClick>
              </a:rPr>
              <a:t>marko@digitalworlds.ufl.com</a:t>
            </a:r>
            <a:endParaRPr lang="en-US" sz="2000" dirty="0">
              <a:solidFill>
                <a:schemeClr val="bg1"/>
              </a:solidFill>
              <a:latin typeface="Gotham Light" pitchFamily="50" charset="0"/>
              <a:cs typeface="Gotham Light" pitchFamily="50" charset="0"/>
            </a:endParaRPr>
          </a:p>
        </p:txBody>
      </p:sp>
      <p:pic>
        <p:nvPicPr>
          <p:cNvPr id="16" name="Graphic 15">
            <a:extLst>
              <a:ext uri="{FF2B5EF4-FFF2-40B4-BE49-F238E27FC236}">
                <a16:creationId xmlns:a16="http://schemas.microsoft.com/office/drawing/2014/main" id="{B68C6F41-0BAC-4B37-8906-C4278DA7B2A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 b="-6530"/>
          <a:stretch/>
        </p:blipFill>
        <p:spPr>
          <a:xfrm>
            <a:off x="8676881" y="1890786"/>
            <a:ext cx="744766" cy="915774"/>
          </a:xfrm>
          <a:prstGeom prst="rect">
            <a:avLst/>
          </a:prstGeom>
        </p:spPr>
      </p:pic>
    </p:spTree>
    <p:extLst>
      <p:ext uri="{BB962C8B-B14F-4D97-AF65-F5344CB8AC3E}">
        <p14:creationId xmlns:p14="http://schemas.microsoft.com/office/powerpoint/2010/main" val="20760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E4410BE-C5F6-4C98-824E-8D306BEDE4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0918" y="1738570"/>
            <a:ext cx="785184" cy="261728"/>
          </a:xfrm>
          <a:prstGeom prst="rect">
            <a:avLst/>
          </a:prstGeom>
        </p:spPr>
      </p:pic>
      <p:pic>
        <p:nvPicPr>
          <p:cNvPr id="10" name="Graphic 9">
            <a:extLst>
              <a:ext uri="{FF2B5EF4-FFF2-40B4-BE49-F238E27FC236}">
                <a16:creationId xmlns:a16="http://schemas.microsoft.com/office/drawing/2014/main" id="{BAACAE3C-3286-4253-AB1B-E4EBC0AD1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25266" y="2110824"/>
            <a:ext cx="728286" cy="79656"/>
          </a:xfrm>
          <a:prstGeom prst="rect">
            <a:avLst/>
          </a:prstGeom>
        </p:spPr>
      </p:pic>
      <p:pic>
        <p:nvPicPr>
          <p:cNvPr id="4" name="Graphic 3">
            <a:extLst>
              <a:ext uri="{FF2B5EF4-FFF2-40B4-BE49-F238E27FC236}">
                <a16:creationId xmlns:a16="http://schemas.microsoft.com/office/drawing/2014/main" id="{F03ED6BC-3A4B-42B2-9BBB-349E1E0A7A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1712" y="1022823"/>
            <a:ext cx="4529028" cy="4381095"/>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7096828B-B6C4-4E2F-9548-5D1163C6E88C}"/>
              </a:ext>
            </a:extLst>
          </p:cNvPr>
          <p:cNvSpPr/>
          <p:nvPr/>
        </p:nvSpPr>
        <p:spPr>
          <a:xfrm>
            <a:off x="650615" y="2599462"/>
            <a:ext cx="5111592" cy="1815882"/>
          </a:xfrm>
          <a:prstGeom prst="rect">
            <a:avLst/>
          </a:prstGeom>
        </p:spPr>
        <p:txBody>
          <a:bodyPr wrap="square">
            <a:spAutoFit/>
          </a:bodyPr>
          <a:lstStyle/>
          <a:p>
            <a:r>
              <a:rPr lang="en-US" sz="1600" dirty="0">
                <a:solidFill>
                  <a:schemeClr val="bg1"/>
                </a:solidFill>
                <a:latin typeface="Gotham Book" pitchFamily="50" charset="0"/>
                <a:cs typeface="Gotham Book" pitchFamily="50" charset="0"/>
              </a:rPr>
              <a:t>BLOCKCHAIN LAB is a consortium of blockchain companies, industry professionals, and academic researchers. </a:t>
            </a:r>
          </a:p>
          <a:p>
            <a:endParaRPr lang="en-US" sz="1600" dirty="0">
              <a:solidFill>
                <a:schemeClr val="bg1"/>
              </a:solidFill>
              <a:latin typeface="Gotham Book" pitchFamily="50" charset="0"/>
              <a:cs typeface="Gotham Book" pitchFamily="50" charset="0"/>
            </a:endParaRPr>
          </a:p>
          <a:p>
            <a:r>
              <a:rPr lang="en-US" sz="1600" dirty="0">
                <a:solidFill>
                  <a:schemeClr val="bg1"/>
                </a:solidFill>
                <a:latin typeface="Gotham Book" pitchFamily="50" charset="0"/>
                <a:cs typeface="Gotham Book" pitchFamily="50" charset="0"/>
              </a:rPr>
              <a:t>Our goal is to inspire and develop the next generation of blockchain engineers, entrepreneurs and visionaries. To provide the wider population with the skills and knowledge to be successful in a new digital economy. </a:t>
            </a:r>
          </a:p>
        </p:txBody>
      </p:sp>
      <p:sp>
        <p:nvSpPr>
          <p:cNvPr id="9" name="Rectangle 8">
            <a:extLst>
              <a:ext uri="{FF2B5EF4-FFF2-40B4-BE49-F238E27FC236}">
                <a16:creationId xmlns:a16="http://schemas.microsoft.com/office/drawing/2014/main" id="{D5D4B078-C73B-453C-8C3C-136F78FB3F68}"/>
              </a:ext>
            </a:extLst>
          </p:cNvPr>
          <p:cNvSpPr/>
          <p:nvPr/>
        </p:nvSpPr>
        <p:spPr>
          <a:xfrm>
            <a:off x="642029" y="1247730"/>
            <a:ext cx="3280385" cy="954107"/>
          </a:xfrm>
          <a:prstGeom prst="rect">
            <a:avLst/>
          </a:prstGeom>
        </p:spPr>
        <p:txBody>
          <a:bodyPr wrap="none">
            <a:spAutoFit/>
          </a:bodyPr>
          <a:lstStyle/>
          <a:p>
            <a:r>
              <a:rPr lang="en-US" sz="2800" b="1" dirty="0">
                <a:solidFill>
                  <a:schemeClr val="bg1"/>
                </a:solidFill>
                <a:latin typeface="Gotham Book" pitchFamily="50" charset="0"/>
                <a:ea typeface="Open Sans" panose="020B0606030504020204" pitchFamily="34" charset="0"/>
                <a:cs typeface="Gotham Book" pitchFamily="50" charset="0"/>
              </a:rPr>
              <a:t>BLOCKCHAIN LAB</a:t>
            </a:r>
          </a:p>
          <a:p>
            <a:r>
              <a:rPr lang="en-US" sz="2800" b="1" dirty="0">
                <a:solidFill>
                  <a:schemeClr val="bg1"/>
                </a:solidFill>
                <a:latin typeface="Gotham Book" pitchFamily="50" charset="0"/>
                <a:ea typeface="Open Sans" panose="020B0606030504020204" pitchFamily="34" charset="0"/>
                <a:cs typeface="Gotham Book" pitchFamily="50" charset="0"/>
              </a:rPr>
              <a:t>University of Florida </a:t>
            </a:r>
          </a:p>
        </p:txBody>
      </p:sp>
      <p:cxnSp>
        <p:nvCxnSpPr>
          <p:cNvPr id="14" name="Straight Connector 13">
            <a:extLst>
              <a:ext uri="{FF2B5EF4-FFF2-40B4-BE49-F238E27FC236}">
                <a16:creationId xmlns:a16="http://schemas.microsoft.com/office/drawing/2014/main" id="{5FF5B914-9D18-4E7B-9E74-FEA72D8BE9D4}"/>
              </a:ext>
            </a:extLst>
          </p:cNvPr>
          <p:cNvCxnSpPr/>
          <p:nvPr/>
        </p:nvCxnSpPr>
        <p:spPr>
          <a:xfrm>
            <a:off x="726815" y="2257425"/>
            <a:ext cx="199072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DD3526B2-1B7E-4725-A821-8BB3E616A2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9527" y="1724784"/>
            <a:ext cx="747947" cy="971472"/>
          </a:xfrm>
          <a:prstGeom prst="rect">
            <a:avLst/>
          </a:prstGeom>
          <a:effectLst>
            <a:outerShdw blurRad="50800" dist="38100" dir="2700000" algn="tl" rotWithShape="0">
              <a:prstClr val="black">
                <a:alpha val="40000"/>
              </a:prstClr>
            </a:outerShdw>
          </a:effectLst>
        </p:spPr>
      </p:pic>
      <p:pic>
        <p:nvPicPr>
          <p:cNvPr id="7" name="Graphic 6">
            <a:extLst>
              <a:ext uri="{FF2B5EF4-FFF2-40B4-BE49-F238E27FC236}">
                <a16:creationId xmlns:a16="http://schemas.microsoft.com/office/drawing/2014/main" id="{640761B5-814C-45BF-9F49-D55B9FB73B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65353" y="1467472"/>
            <a:ext cx="747948" cy="962875"/>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621E2891-E996-4DE8-95BE-7E9747F907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526" y="1481165"/>
            <a:ext cx="732984" cy="729355"/>
          </a:xfrm>
          <a:prstGeom prst="rect">
            <a:avLst/>
          </a:prstGeom>
        </p:spPr>
      </p:pic>
      <p:pic>
        <p:nvPicPr>
          <p:cNvPr id="23" name="Graphic 22">
            <a:extLst>
              <a:ext uri="{FF2B5EF4-FFF2-40B4-BE49-F238E27FC236}">
                <a16:creationId xmlns:a16="http://schemas.microsoft.com/office/drawing/2014/main" id="{76EFB76C-D5EE-49C5-B989-F6630AD9D9ED}"/>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74488"/>
          <a:stretch/>
        </p:blipFill>
        <p:spPr>
          <a:xfrm>
            <a:off x="1004725" y="5274536"/>
            <a:ext cx="3968111" cy="1168468"/>
          </a:xfrm>
          <a:prstGeom prst="rect">
            <a:avLst/>
          </a:prstGeom>
        </p:spPr>
      </p:pic>
      <p:pic>
        <p:nvPicPr>
          <p:cNvPr id="24" name="Graphic 23">
            <a:extLst>
              <a:ext uri="{FF2B5EF4-FFF2-40B4-BE49-F238E27FC236}">
                <a16:creationId xmlns:a16="http://schemas.microsoft.com/office/drawing/2014/main" id="{3CB6E515-0E95-4935-B046-CF6EC19DDFBE}"/>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74644"/>
          <a:stretch/>
        </p:blipFill>
        <p:spPr>
          <a:xfrm rot="10800000">
            <a:off x="6699500" y="-1"/>
            <a:ext cx="3968111" cy="1161327"/>
          </a:xfrm>
          <a:prstGeom prst="rect">
            <a:avLst/>
          </a:prstGeom>
        </p:spPr>
      </p:pic>
      <p:pic>
        <p:nvPicPr>
          <p:cNvPr id="20" name="Picture 19">
            <a:extLst>
              <a:ext uri="{FF2B5EF4-FFF2-40B4-BE49-F238E27FC236}">
                <a16:creationId xmlns:a16="http://schemas.microsoft.com/office/drawing/2014/main" id="{7BF66BDB-D528-497D-BC3C-5C283CC3FF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5298" y="1766518"/>
            <a:ext cx="732984" cy="729355"/>
          </a:xfrm>
          <a:prstGeom prst="rect">
            <a:avLst/>
          </a:prstGeom>
        </p:spPr>
      </p:pic>
      <p:pic>
        <p:nvPicPr>
          <p:cNvPr id="22" name="Graphic 21">
            <a:extLst>
              <a:ext uri="{FF2B5EF4-FFF2-40B4-BE49-F238E27FC236}">
                <a16:creationId xmlns:a16="http://schemas.microsoft.com/office/drawing/2014/main" id="{F262BE8C-F866-4E89-A315-5F84165F6DE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69221" y="2769848"/>
            <a:ext cx="828675" cy="828675"/>
          </a:xfrm>
          <a:prstGeom prst="rect">
            <a:avLst/>
          </a:prstGeom>
        </p:spPr>
      </p:pic>
    </p:spTree>
    <p:extLst>
      <p:ext uri="{BB962C8B-B14F-4D97-AF65-F5344CB8AC3E}">
        <p14:creationId xmlns:p14="http://schemas.microsoft.com/office/powerpoint/2010/main" val="76870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9CA341-A31C-4547-AC4E-C732064BF74B}"/>
              </a:ext>
            </a:extLst>
          </p:cNvPr>
          <p:cNvPicPr>
            <a:picLocks noChangeAspect="1"/>
          </p:cNvPicPr>
          <p:nvPr/>
        </p:nvPicPr>
        <p:blipFill rotWithShape="1">
          <a:blip r:embed="rId2">
            <a:extLst>
              <a:ext uri="{28A0092B-C50C-407E-A947-70E740481C1C}">
                <a14:useLocalDpi xmlns:a14="http://schemas.microsoft.com/office/drawing/2010/main" val="0"/>
              </a:ext>
            </a:extLst>
          </a:blip>
          <a:srcRect l="6432" r="7830"/>
          <a:stretch/>
        </p:blipFill>
        <p:spPr>
          <a:xfrm>
            <a:off x="192088" y="188912"/>
            <a:ext cx="11807825" cy="6480176"/>
          </a:xfrm>
          <a:prstGeom prst="rect">
            <a:avLst/>
          </a:prstGeom>
        </p:spPr>
      </p:pic>
      <p:sp>
        <p:nvSpPr>
          <p:cNvPr id="33" name="Rectangle 32">
            <a:extLst>
              <a:ext uri="{FF2B5EF4-FFF2-40B4-BE49-F238E27FC236}">
                <a16:creationId xmlns:a16="http://schemas.microsoft.com/office/drawing/2014/main" id="{CE918764-3D33-4AC5-AA7D-7392417318FB}"/>
              </a:ext>
            </a:extLst>
          </p:cNvPr>
          <p:cNvSpPr/>
          <p:nvPr/>
        </p:nvSpPr>
        <p:spPr>
          <a:xfrm>
            <a:off x="100263" y="4319349"/>
            <a:ext cx="11991474" cy="2392434"/>
          </a:xfrm>
          <a:prstGeom prst="rect">
            <a:avLst/>
          </a:pr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A090C60-DF4D-46E5-BF0D-0C5C399C945A}"/>
              </a:ext>
            </a:extLst>
          </p:cNvPr>
          <p:cNvSpPr/>
          <p:nvPr/>
        </p:nvSpPr>
        <p:spPr>
          <a:xfrm>
            <a:off x="4694493" y="1115594"/>
            <a:ext cx="2803011" cy="523220"/>
          </a:xfrm>
          <a:prstGeom prst="rect">
            <a:avLst/>
          </a:prstGeom>
        </p:spPr>
        <p:txBody>
          <a:bodyPr wrap="none">
            <a:spAutoFit/>
          </a:bodyPr>
          <a:lstStyle/>
          <a:p>
            <a:pPr algn="ctr"/>
            <a:r>
              <a:rPr lang="en-US" sz="2800">
                <a:solidFill>
                  <a:schemeClr val="bg1"/>
                </a:solidFill>
                <a:latin typeface="Gotham Book" pitchFamily="50" charset="0"/>
                <a:cs typeface="Gotham Book" pitchFamily="50" charset="0"/>
              </a:rPr>
              <a:t>Blockchain Art</a:t>
            </a:r>
            <a:endParaRPr lang="en-US" sz="2800" dirty="0">
              <a:solidFill>
                <a:schemeClr val="bg1"/>
              </a:solidFill>
              <a:latin typeface="Gotham Book" pitchFamily="50" charset="0"/>
              <a:cs typeface="Gotham Book" pitchFamily="50" charset="0"/>
            </a:endParaRPr>
          </a:p>
        </p:txBody>
      </p:sp>
      <p:sp>
        <p:nvSpPr>
          <p:cNvPr id="3" name="TextBox 2">
            <a:extLst>
              <a:ext uri="{FF2B5EF4-FFF2-40B4-BE49-F238E27FC236}">
                <a16:creationId xmlns:a16="http://schemas.microsoft.com/office/drawing/2014/main" id="{C2D8172D-BC14-4AE7-9D9A-CC2E204E92B9}"/>
              </a:ext>
            </a:extLst>
          </p:cNvPr>
          <p:cNvSpPr txBox="1"/>
          <p:nvPr/>
        </p:nvSpPr>
        <p:spPr>
          <a:xfrm>
            <a:off x="2033451" y="4517128"/>
            <a:ext cx="8125097" cy="1846659"/>
          </a:xfrm>
          <a:prstGeom prst="rect">
            <a:avLst/>
          </a:prstGeom>
          <a:noFill/>
        </p:spPr>
        <p:txBody>
          <a:bodyPr wrap="square" rtlCol="0">
            <a:spAutoFit/>
          </a:bodyPr>
          <a:lstStyle/>
          <a:p>
            <a:pPr algn="ctr"/>
            <a:r>
              <a:rPr lang="en-US" sz="2400">
                <a:solidFill>
                  <a:srgbClr val="1182AE"/>
                </a:solidFill>
                <a:latin typeface="Gotham Light" pitchFamily="50" charset="0"/>
                <a:cs typeface="Gotham Light" pitchFamily="50" charset="0"/>
              </a:rPr>
              <a:t>“The ideology and technology of the blockchain and the materials of art history—especially the history of conceptual art—can provide useful resources for mutual experiment and technique.”</a:t>
            </a:r>
          </a:p>
          <a:p>
            <a:pPr algn="ctr"/>
            <a:endParaRPr lang="en-US">
              <a:solidFill>
                <a:srgbClr val="1182AE"/>
              </a:solidFill>
              <a:latin typeface="Gotham Light" pitchFamily="50" charset="0"/>
              <a:cs typeface="Gotham Light" pitchFamily="50" charset="0"/>
            </a:endParaRPr>
          </a:p>
        </p:txBody>
      </p:sp>
      <p:sp>
        <p:nvSpPr>
          <p:cNvPr id="4" name="TextBox 3">
            <a:extLst>
              <a:ext uri="{FF2B5EF4-FFF2-40B4-BE49-F238E27FC236}">
                <a16:creationId xmlns:a16="http://schemas.microsoft.com/office/drawing/2014/main" id="{B1D3E0CE-9D69-4FE5-BCE2-50950AB69008}"/>
              </a:ext>
            </a:extLst>
          </p:cNvPr>
          <p:cNvSpPr txBox="1"/>
          <p:nvPr/>
        </p:nvSpPr>
        <p:spPr>
          <a:xfrm>
            <a:off x="2963878" y="6243173"/>
            <a:ext cx="6117940" cy="553998"/>
          </a:xfrm>
          <a:prstGeom prst="rect">
            <a:avLst/>
          </a:prstGeom>
          <a:noFill/>
        </p:spPr>
        <p:txBody>
          <a:bodyPr wrap="square" rtlCol="0">
            <a:spAutoFit/>
          </a:bodyPr>
          <a:lstStyle/>
          <a:p>
            <a:pPr algn="ctr"/>
            <a:r>
              <a:rPr lang="en-US" sz="1200">
                <a:solidFill>
                  <a:srgbClr val="45A7BB"/>
                </a:solidFill>
                <a:latin typeface="Gotham Light" pitchFamily="50" charset="0"/>
                <a:cs typeface="Gotham Light" pitchFamily="50" charset="0"/>
              </a:rPr>
              <a:t>(Rob Myers, one of the early adopters of blockchain as an artistic tool)</a:t>
            </a:r>
          </a:p>
          <a:p>
            <a:pPr algn="ctr"/>
            <a:endParaRPr lang="en-US">
              <a:solidFill>
                <a:srgbClr val="45A7BB"/>
              </a:solidFill>
              <a:latin typeface="Gotham Light" pitchFamily="50" charset="0"/>
              <a:cs typeface="Gotham Light" pitchFamily="50" charset="0"/>
            </a:endParaRPr>
          </a:p>
        </p:txBody>
      </p:sp>
      <p:cxnSp>
        <p:nvCxnSpPr>
          <p:cNvPr id="30" name="Straight Connector 29">
            <a:extLst>
              <a:ext uri="{FF2B5EF4-FFF2-40B4-BE49-F238E27FC236}">
                <a16:creationId xmlns:a16="http://schemas.microsoft.com/office/drawing/2014/main" id="{D9A60CF6-BB6D-455A-97D2-1478669B680E}"/>
              </a:ext>
            </a:extLst>
          </p:cNvPr>
          <p:cNvCxnSpPr/>
          <p:nvPr/>
        </p:nvCxnSpPr>
        <p:spPr>
          <a:xfrm>
            <a:off x="5100637" y="2101014"/>
            <a:ext cx="1990725" cy="0"/>
          </a:xfrm>
          <a:prstGeom prst="line">
            <a:avLst/>
          </a:prstGeom>
          <a:ln>
            <a:solidFill>
              <a:srgbClr val="71C6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46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5400000" scaled="0"/>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6CABCA3-209C-4007-9BAC-61E0E216AB1E}"/>
              </a:ext>
            </a:extLst>
          </p:cNvPr>
          <p:cNvGrpSpPr/>
          <p:nvPr/>
        </p:nvGrpSpPr>
        <p:grpSpPr>
          <a:xfrm>
            <a:off x="445332" y="2008948"/>
            <a:ext cx="3513056" cy="4174958"/>
            <a:chOff x="445332" y="2021305"/>
            <a:chExt cx="3513056" cy="4174958"/>
          </a:xfrm>
        </p:grpSpPr>
        <p:sp>
          <p:nvSpPr>
            <p:cNvPr id="40" name="Rectangle 39">
              <a:extLst>
                <a:ext uri="{FF2B5EF4-FFF2-40B4-BE49-F238E27FC236}">
                  <a16:creationId xmlns:a16="http://schemas.microsoft.com/office/drawing/2014/main" id="{35557EF0-030C-42F8-9D3A-574315412011}"/>
                </a:ext>
              </a:extLst>
            </p:cNvPr>
            <p:cNvSpPr/>
            <p:nvPr/>
          </p:nvSpPr>
          <p:spPr>
            <a:xfrm>
              <a:off x="445332" y="2021305"/>
              <a:ext cx="3513056" cy="4174958"/>
            </a:xfrm>
            <a:prstGeom prst="rect">
              <a:avLst/>
            </a:prstGeom>
            <a:solidFill>
              <a:srgbClr val="D8E5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52FEF3-0615-4ED9-A6E4-EB97F00DE10A}"/>
                </a:ext>
              </a:extLst>
            </p:cNvPr>
            <p:cNvSpPr/>
            <p:nvPr/>
          </p:nvSpPr>
          <p:spPr>
            <a:xfrm>
              <a:off x="1199359" y="5129936"/>
              <a:ext cx="2157001" cy="646331"/>
            </a:xfrm>
            <a:prstGeom prst="rect">
              <a:avLst/>
            </a:prstGeom>
          </p:spPr>
          <p:txBody>
            <a:bodyPr wrap="none">
              <a:spAutoFit/>
            </a:bodyPr>
            <a:lstStyle/>
            <a:p>
              <a:pPr algn="ctr"/>
              <a:r>
                <a:rPr lang="en-US" b="1">
                  <a:solidFill>
                    <a:srgbClr val="1786AF"/>
                  </a:solidFill>
                  <a:latin typeface="Gotham Book" pitchFamily="50" charset="0"/>
                  <a:cs typeface="Gotham Book" pitchFamily="50" charset="0"/>
                </a:rPr>
                <a:t>ART </a:t>
              </a:r>
            </a:p>
            <a:p>
              <a:pPr algn="ctr"/>
              <a:r>
                <a:rPr lang="en-US">
                  <a:solidFill>
                    <a:srgbClr val="1786AF"/>
                  </a:solidFill>
                  <a:latin typeface="Gotham Book" pitchFamily="50" charset="0"/>
                  <a:cs typeface="Gotham Book" pitchFamily="50" charset="0"/>
                </a:rPr>
                <a:t>about blockchain</a:t>
              </a:r>
              <a:endParaRPr lang="en-US">
                <a:solidFill>
                  <a:srgbClr val="1786AF"/>
                </a:solidFill>
              </a:endParaRPr>
            </a:p>
          </p:txBody>
        </p:sp>
        <p:pic>
          <p:nvPicPr>
            <p:cNvPr id="39" name="Graphic 38">
              <a:extLst>
                <a:ext uri="{FF2B5EF4-FFF2-40B4-BE49-F238E27FC236}">
                  <a16:creationId xmlns:a16="http://schemas.microsoft.com/office/drawing/2014/main" id="{71FDCD0C-68A1-4A1C-833E-268FAC331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9480" y="2461056"/>
              <a:ext cx="2466880" cy="2301318"/>
            </a:xfrm>
            <a:prstGeom prst="rect">
              <a:avLst/>
            </a:prstGeom>
          </p:spPr>
        </p:pic>
      </p:grpSp>
      <p:grpSp>
        <p:nvGrpSpPr>
          <p:cNvPr id="74" name="Group 73">
            <a:extLst>
              <a:ext uri="{FF2B5EF4-FFF2-40B4-BE49-F238E27FC236}">
                <a16:creationId xmlns:a16="http://schemas.microsoft.com/office/drawing/2014/main" id="{62371B11-12D7-4DE5-8536-185696D513FC}"/>
              </a:ext>
            </a:extLst>
          </p:cNvPr>
          <p:cNvGrpSpPr/>
          <p:nvPr/>
        </p:nvGrpSpPr>
        <p:grpSpPr>
          <a:xfrm>
            <a:off x="4320119" y="2008948"/>
            <a:ext cx="3602598" cy="4174958"/>
            <a:chOff x="4320119" y="2021305"/>
            <a:chExt cx="3602598" cy="4174958"/>
          </a:xfrm>
        </p:grpSpPr>
        <p:sp>
          <p:nvSpPr>
            <p:cNvPr id="44" name="Rectangle 43">
              <a:extLst>
                <a:ext uri="{FF2B5EF4-FFF2-40B4-BE49-F238E27FC236}">
                  <a16:creationId xmlns:a16="http://schemas.microsoft.com/office/drawing/2014/main" id="{924A001C-07F4-4681-B603-62EC062EB9E6}"/>
                </a:ext>
              </a:extLst>
            </p:cNvPr>
            <p:cNvSpPr/>
            <p:nvPr/>
          </p:nvSpPr>
          <p:spPr>
            <a:xfrm>
              <a:off x="4402536" y="2021305"/>
              <a:ext cx="3513056" cy="4174958"/>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00A9D9-257C-4FB4-8A49-5A2C32CEC447}"/>
                </a:ext>
              </a:extLst>
            </p:cNvPr>
            <p:cNvSpPr/>
            <p:nvPr/>
          </p:nvSpPr>
          <p:spPr>
            <a:xfrm>
              <a:off x="4320119" y="4669287"/>
              <a:ext cx="3602598" cy="1200329"/>
            </a:xfrm>
            <a:prstGeom prst="rect">
              <a:avLst/>
            </a:prstGeom>
          </p:spPr>
          <p:txBody>
            <a:bodyPr wrap="square">
              <a:spAutoFit/>
            </a:bodyPr>
            <a:lstStyle/>
            <a:p>
              <a:pPr algn="ctr"/>
              <a:r>
                <a:rPr lang="en-US">
                  <a:solidFill>
                    <a:srgbClr val="1786AF"/>
                  </a:solidFill>
                  <a:latin typeface="Gotham Book" pitchFamily="50" charset="0"/>
                  <a:cs typeface="Gotham Book" pitchFamily="50" charset="0"/>
                </a:rPr>
                <a:t>Blockchain as means of PAYMENT AND </a:t>
              </a:r>
            </a:p>
            <a:p>
              <a:pPr algn="ctr"/>
              <a:r>
                <a:rPr lang="en-US">
                  <a:solidFill>
                    <a:srgbClr val="1786AF"/>
                  </a:solidFill>
                  <a:latin typeface="Gotham Book" pitchFamily="50" charset="0"/>
                  <a:cs typeface="Gotham Book" pitchFamily="50" charset="0"/>
                </a:rPr>
                <a:t>PURCHASE tracking, crowdfinancing art</a:t>
              </a:r>
              <a:endParaRPr lang="en-US">
                <a:solidFill>
                  <a:srgbClr val="1786AF"/>
                </a:solidFill>
              </a:endParaRPr>
            </a:p>
          </p:txBody>
        </p:sp>
      </p:grpSp>
      <p:grpSp>
        <p:nvGrpSpPr>
          <p:cNvPr id="75" name="Group 74">
            <a:extLst>
              <a:ext uri="{FF2B5EF4-FFF2-40B4-BE49-F238E27FC236}">
                <a16:creationId xmlns:a16="http://schemas.microsoft.com/office/drawing/2014/main" id="{692DDB6D-9B43-4816-993C-F9F7E7EC2FCC}"/>
              </a:ext>
            </a:extLst>
          </p:cNvPr>
          <p:cNvGrpSpPr/>
          <p:nvPr/>
        </p:nvGrpSpPr>
        <p:grpSpPr>
          <a:xfrm>
            <a:off x="8284448" y="2008948"/>
            <a:ext cx="3513056" cy="4174958"/>
            <a:chOff x="8284448" y="2021305"/>
            <a:chExt cx="3513056" cy="4174958"/>
          </a:xfrm>
        </p:grpSpPr>
        <p:sp>
          <p:nvSpPr>
            <p:cNvPr id="45" name="Rectangle 44">
              <a:extLst>
                <a:ext uri="{FF2B5EF4-FFF2-40B4-BE49-F238E27FC236}">
                  <a16:creationId xmlns:a16="http://schemas.microsoft.com/office/drawing/2014/main" id="{C75DD182-4637-444D-9429-D30E896B45ED}"/>
                </a:ext>
              </a:extLst>
            </p:cNvPr>
            <p:cNvSpPr/>
            <p:nvPr/>
          </p:nvSpPr>
          <p:spPr>
            <a:xfrm>
              <a:off x="8284448" y="2021305"/>
              <a:ext cx="3513056" cy="4174958"/>
            </a:xfrm>
            <a:prstGeom prst="rect">
              <a:avLst/>
            </a:prstGeom>
            <a:solidFill>
              <a:srgbClr val="FFFFFF">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13EF63-1FDA-466F-BEF4-9958EBD98B4F}"/>
                </a:ext>
              </a:extLst>
            </p:cNvPr>
            <p:cNvSpPr/>
            <p:nvPr/>
          </p:nvSpPr>
          <p:spPr>
            <a:xfrm>
              <a:off x="9230229" y="5200256"/>
              <a:ext cx="1920526" cy="646331"/>
            </a:xfrm>
            <a:prstGeom prst="rect">
              <a:avLst/>
            </a:prstGeom>
          </p:spPr>
          <p:txBody>
            <a:bodyPr wrap="none">
              <a:spAutoFit/>
            </a:bodyPr>
            <a:lstStyle/>
            <a:p>
              <a:pPr algn="ctr"/>
              <a:r>
                <a:rPr lang="en-US" b="1">
                  <a:solidFill>
                    <a:srgbClr val="1786AF"/>
                  </a:solidFill>
                  <a:latin typeface="Gotham Book" pitchFamily="50" charset="0"/>
                  <a:cs typeface="Gotham Book" pitchFamily="50" charset="0"/>
                </a:rPr>
                <a:t>BLOCKCHAIN </a:t>
              </a:r>
            </a:p>
            <a:p>
              <a:pPr algn="ctr"/>
              <a:r>
                <a:rPr lang="en-US" b="1">
                  <a:solidFill>
                    <a:srgbClr val="1786AF"/>
                  </a:solidFill>
                  <a:latin typeface="Gotham Book" pitchFamily="50" charset="0"/>
                  <a:cs typeface="Gotham Book" pitchFamily="50" charset="0"/>
                </a:rPr>
                <a:t>art</a:t>
              </a:r>
              <a:endParaRPr lang="en-US" b="1">
                <a:solidFill>
                  <a:srgbClr val="1786AF"/>
                </a:solidFill>
              </a:endParaRPr>
            </a:p>
          </p:txBody>
        </p:sp>
        <p:pic>
          <p:nvPicPr>
            <p:cNvPr id="70" name="Picture 69">
              <a:extLst>
                <a:ext uri="{FF2B5EF4-FFF2-40B4-BE49-F238E27FC236}">
                  <a16:creationId xmlns:a16="http://schemas.microsoft.com/office/drawing/2014/main" id="{E45D0A04-767E-45F5-9605-DC03B5294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4693" y="3183841"/>
              <a:ext cx="1627087" cy="1884793"/>
            </a:xfrm>
            <a:prstGeom prst="rect">
              <a:avLst/>
            </a:prstGeom>
          </p:spPr>
        </p:pic>
      </p:grpSp>
      <p:pic>
        <p:nvPicPr>
          <p:cNvPr id="57" name="Graphic 56">
            <a:extLst>
              <a:ext uri="{FF2B5EF4-FFF2-40B4-BE49-F238E27FC236}">
                <a16:creationId xmlns:a16="http://schemas.microsoft.com/office/drawing/2014/main" id="{433C4393-6FA2-4B50-A8CF-57022ACA79D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26660"/>
          <a:stretch/>
        </p:blipFill>
        <p:spPr>
          <a:xfrm>
            <a:off x="5538499" y="-160087"/>
            <a:ext cx="6743015" cy="4751206"/>
          </a:xfrm>
          <a:prstGeom prst="rect">
            <a:avLst/>
          </a:prstGeom>
        </p:spPr>
      </p:pic>
      <p:pic>
        <p:nvPicPr>
          <p:cNvPr id="61" name="Graphic 60">
            <a:extLst>
              <a:ext uri="{FF2B5EF4-FFF2-40B4-BE49-F238E27FC236}">
                <a16:creationId xmlns:a16="http://schemas.microsoft.com/office/drawing/2014/main" id="{FB84AD6D-2FE0-41D2-B71C-68BD6D811A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8383" y="2641427"/>
            <a:ext cx="490627" cy="443581"/>
          </a:xfrm>
          <a:prstGeom prst="rect">
            <a:avLst/>
          </a:prstGeom>
        </p:spPr>
      </p:pic>
      <p:pic>
        <p:nvPicPr>
          <p:cNvPr id="65" name="Graphic 64">
            <a:extLst>
              <a:ext uri="{FF2B5EF4-FFF2-40B4-BE49-F238E27FC236}">
                <a16:creationId xmlns:a16="http://schemas.microsoft.com/office/drawing/2014/main" id="{5A38A1B3-E7CB-4120-8F06-1060F019A9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0293" y="2073283"/>
            <a:ext cx="390525" cy="514350"/>
          </a:xfrm>
          <a:prstGeom prst="rect">
            <a:avLst/>
          </a:prstGeom>
        </p:spPr>
      </p:pic>
      <p:sp>
        <p:nvSpPr>
          <p:cNvPr id="76" name="Rectangle 75">
            <a:extLst>
              <a:ext uri="{FF2B5EF4-FFF2-40B4-BE49-F238E27FC236}">
                <a16:creationId xmlns:a16="http://schemas.microsoft.com/office/drawing/2014/main" id="{0359AA24-BF66-4E91-A9E4-3436765B409A}"/>
              </a:ext>
            </a:extLst>
          </p:cNvPr>
          <p:cNvSpPr/>
          <p:nvPr/>
        </p:nvSpPr>
        <p:spPr>
          <a:xfrm>
            <a:off x="4694493" y="1103237"/>
            <a:ext cx="2803011" cy="523220"/>
          </a:xfrm>
          <a:prstGeom prst="rect">
            <a:avLst/>
          </a:prstGeom>
        </p:spPr>
        <p:txBody>
          <a:bodyPr wrap="none">
            <a:spAutoFit/>
          </a:bodyPr>
          <a:lstStyle/>
          <a:p>
            <a:pPr algn="ctr"/>
            <a:r>
              <a:rPr lang="en-US" sz="2800">
                <a:solidFill>
                  <a:schemeClr val="bg1"/>
                </a:solidFill>
                <a:latin typeface="Gotham Book" pitchFamily="50" charset="0"/>
                <a:cs typeface="Gotham Book" pitchFamily="50" charset="0"/>
              </a:rPr>
              <a:t>Blockchain Art</a:t>
            </a:r>
            <a:endParaRPr lang="en-US" sz="2800" dirty="0">
              <a:solidFill>
                <a:schemeClr val="bg1"/>
              </a:solidFill>
              <a:latin typeface="Gotham Book" pitchFamily="50" charset="0"/>
              <a:cs typeface="Gotham Book" pitchFamily="50" charset="0"/>
            </a:endParaRPr>
          </a:p>
        </p:txBody>
      </p:sp>
      <p:sp>
        <p:nvSpPr>
          <p:cNvPr id="19" name="Footer Placeholder 3">
            <a:extLst>
              <a:ext uri="{FF2B5EF4-FFF2-40B4-BE49-F238E27FC236}">
                <a16:creationId xmlns:a16="http://schemas.microsoft.com/office/drawing/2014/main" id="{6D8D4FE4-8228-4FAD-9FF8-AD78CFB14B5A}"/>
              </a:ext>
            </a:extLst>
          </p:cNvPr>
          <p:cNvSpPr txBox="1">
            <a:spLocks/>
          </p:cNvSpPr>
          <p:nvPr/>
        </p:nvSpPr>
        <p:spPr>
          <a:xfrm>
            <a:off x="7598962" y="6349323"/>
            <a:ext cx="4286672" cy="3302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solidFill>
                <a:schemeClr val="bg1"/>
              </a:solidFill>
              <a:latin typeface="Montserrat" panose="00000500000000000000" pitchFamily="2" charset="0"/>
            </a:endParaRPr>
          </a:p>
          <a:p>
            <a:pPr algn="r"/>
            <a:r>
              <a:rPr lang="en-US" sz="12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Marko Suvajdzic (</a:t>
            </a:r>
            <a:r>
              <a:rPr lang="en-US" sz="1200" dirty="0" err="1">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msuvajdzic@live.com</a:t>
            </a:r>
            <a:r>
              <a:rPr lang="en-US" sz="12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a:t>
            </a:r>
            <a:endParaRPr lang="en-US" sz="12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1993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1000"/>
                                        <p:tgtEl>
                                          <p:spTgt spid="5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82A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2FB92B-73B2-412D-BCA0-73B5AA154C64}"/>
              </a:ext>
            </a:extLst>
          </p:cNvPr>
          <p:cNvSpPr/>
          <p:nvPr/>
        </p:nvSpPr>
        <p:spPr>
          <a:xfrm>
            <a:off x="192088" y="188913"/>
            <a:ext cx="11807825" cy="645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98F67B-67FC-4846-A183-8B340234E567}"/>
              </a:ext>
            </a:extLst>
          </p:cNvPr>
          <p:cNvPicPr>
            <a:picLocks noChangeAspect="1"/>
          </p:cNvPicPr>
          <p:nvPr/>
        </p:nvPicPr>
        <p:blipFill>
          <a:blip r:embed="rId2"/>
          <a:stretch>
            <a:fillRect/>
          </a:stretch>
        </p:blipFill>
        <p:spPr>
          <a:xfrm>
            <a:off x="682171" y="251090"/>
            <a:ext cx="10548076" cy="6318895"/>
          </a:xfrm>
          <a:prstGeom prst="rect">
            <a:avLst/>
          </a:prstGeom>
        </p:spPr>
      </p:pic>
    </p:spTree>
    <p:extLst>
      <p:ext uri="{BB962C8B-B14F-4D97-AF65-F5344CB8AC3E}">
        <p14:creationId xmlns:p14="http://schemas.microsoft.com/office/powerpoint/2010/main" val="81887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27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309B2E-4BD1-47A5-83DE-98DAC05751BA}"/>
              </a:ext>
            </a:extLst>
          </p:cNvPr>
          <p:cNvSpPr/>
          <p:nvPr/>
        </p:nvSpPr>
        <p:spPr>
          <a:xfrm>
            <a:off x="650615" y="2599462"/>
            <a:ext cx="5111592" cy="2308324"/>
          </a:xfrm>
          <a:prstGeom prst="rect">
            <a:avLst/>
          </a:prstGeom>
        </p:spPr>
        <p:txBody>
          <a:bodyPr wrap="square">
            <a:spAutoFit/>
          </a:bodyPr>
          <a:lstStyle/>
          <a:p>
            <a:r>
              <a:rPr lang="en-US" sz="1600">
                <a:solidFill>
                  <a:schemeClr val="bg1"/>
                </a:solidFill>
                <a:latin typeface="Gotham Book" pitchFamily="50" charset="0"/>
                <a:cs typeface="Gotham Book" pitchFamily="50" charset="0"/>
              </a:rPr>
              <a:t>CRYPTOGRAFFITI’S current work repurposes materials from industries being disrupted by the blockchain.  These materials will shortly become scarce even though the monetary systems from which they were derived are not.  </a:t>
            </a:r>
          </a:p>
          <a:p>
            <a:r>
              <a:rPr lang="en-US" sz="1600">
                <a:solidFill>
                  <a:schemeClr val="bg1"/>
                </a:solidFill>
                <a:latin typeface="Gotham Book" pitchFamily="50" charset="0"/>
                <a:cs typeface="Gotham Book" pitchFamily="50" charset="0"/>
              </a:rPr>
              <a:t>By incorporating these soon-to-be extinct artifacts in his work, he teaches others about the advantages of cryptocurrencies vs the status quo banking sector.</a:t>
            </a:r>
          </a:p>
        </p:txBody>
      </p:sp>
      <p:sp>
        <p:nvSpPr>
          <p:cNvPr id="21" name="Rectangle 20">
            <a:extLst>
              <a:ext uri="{FF2B5EF4-FFF2-40B4-BE49-F238E27FC236}">
                <a16:creationId xmlns:a16="http://schemas.microsoft.com/office/drawing/2014/main" id="{0BEAC170-C230-4702-AB32-E5A8DBCC0CD3}"/>
              </a:ext>
            </a:extLst>
          </p:cNvPr>
          <p:cNvSpPr/>
          <p:nvPr/>
        </p:nvSpPr>
        <p:spPr>
          <a:xfrm>
            <a:off x="578696" y="1444109"/>
            <a:ext cx="4010072" cy="523220"/>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Art About Blockchain</a:t>
            </a:r>
          </a:p>
        </p:txBody>
      </p:sp>
      <p:cxnSp>
        <p:nvCxnSpPr>
          <p:cNvPr id="22" name="Straight Connector 21">
            <a:extLst>
              <a:ext uri="{FF2B5EF4-FFF2-40B4-BE49-F238E27FC236}">
                <a16:creationId xmlns:a16="http://schemas.microsoft.com/office/drawing/2014/main" id="{ED9C3852-E3DC-4A6A-A26E-E0CC5CA1A567}"/>
              </a:ext>
            </a:extLst>
          </p:cNvPr>
          <p:cNvCxnSpPr/>
          <p:nvPr/>
        </p:nvCxnSpPr>
        <p:spPr>
          <a:xfrm>
            <a:off x="726815"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58B3A66-E7C1-485A-9776-91CF13C4D488}"/>
              </a:ext>
            </a:extLst>
          </p:cNvPr>
          <p:cNvPicPr>
            <a:picLocks noChangeAspect="1"/>
          </p:cNvPicPr>
          <p:nvPr/>
        </p:nvPicPr>
        <p:blipFill rotWithShape="1">
          <a:blip r:embed="rId2">
            <a:extLst>
              <a:ext uri="{28A0092B-C50C-407E-A947-70E740481C1C}">
                <a14:useLocalDpi xmlns:a14="http://schemas.microsoft.com/office/drawing/2010/main" val="0"/>
              </a:ext>
            </a:extLst>
          </a:blip>
          <a:srcRect b="2134"/>
          <a:stretch/>
        </p:blipFill>
        <p:spPr>
          <a:xfrm>
            <a:off x="6308333" y="202180"/>
            <a:ext cx="5691581" cy="6466906"/>
          </a:xfrm>
          <a:prstGeom prst="rect">
            <a:avLst/>
          </a:prstGeom>
          <a:ln>
            <a:solidFill>
              <a:schemeClr val="bg1"/>
            </a:solidFill>
          </a:ln>
        </p:spPr>
      </p:pic>
      <p:pic>
        <p:nvPicPr>
          <p:cNvPr id="33" name="Graphic 32">
            <a:extLst>
              <a:ext uri="{FF2B5EF4-FFF2-40B4-BE49-F238E27FC236}">
                <a16:creationId xmlns:a16="http://schemas.microsoft.com/office/drawing/2014/main" id="{9B792260-8847-4B7C-BEB0-F1AD180F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38" y="731550"/>
            <a:ext cx="8982045" cy="6278850"/>
          </a:xfrm>
          <a:prstGeom prst="rect">
            <a:avLst/>
          </a:prstGeom>
        </p:spPr>
      </p:pic>
    </p:spTree>
    <p:extLst>
      <p:ext uri="{BB962C8B-B14F-4D97-AF65-F5344CB8AC3E}">
        <p14:creationId xmlns:p14="http://schemas.microsoft.com/office/powerpoint/2010/main" val="23566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2700000" scaled="0"/>
        </a:gra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328E06EC-1040-4A2C-B783-BC9679213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338" y="731550"/>
            <a:ext cx="8982045" cy="6278850"/>
          </a:xfrm>
          <a:prstGeom prst="rect">
            <a:avLst/>
          </a:prstGeom>
        </p:spPr>
      </p:pic>
      <p:sp>
        <p:nvSpPr>
          <p:cNvPr id="20" name="Rectangle 19">
            <a:extLst>
              <a:ext uri="{FF2B5EF4-FFF2-40B4-BE49-F238E27FC236}">
                <a16:creationId xmlns:a16="http://schemas.microsoft.com/office/drawing/2014/main" id="{4B309B2E-4BD1-47A5-83DE-98DAC05751BA}"/>
              </a:ext>
            </a:extLst>
          </p:cNvPr>
          <p:cNvSpPr/>
          <p:nvPr/>
        </p:nvSpPr>
        <p:spPr>
          <a:xfrm>
            <a:off x="650615" y="2599462"/>
            <a:ext cx="5111592" cy="3046988"/>
          </a:xfrm>
          <a:prstGeom prst="rect">
            <a:avLst/>
          </a:prstGeom>
        </p:spPr>
        <p:txBody>
          <a:bodyPr wrap="square">
            <a:spAutoFit/>
          </a:bodyPr>
          <a:lstStyle/>
          <a:p>
            <a:r>
              <a:rPr lang="en-US" sz="1600">
                <a:solidFill>
                  <a:schemeClr val="bg1"/>
                </a:solidFill>
                <a:latin typeface="Gotham Book" pitchFamily="50" charset="0"/>
                <a:cs typeface="Gotham Book" pitchFamily="50" charset="0"/>
              </a:rPr>
              <a:t>BITCOIN MONUMENT - The Slovenian city of Kranj recently unveiled a public monument to bitcoin and blockchain technology, of which it claims is the first in the world. The monument was financed by major bitcoin exchange Bitstamp, and blockchain software company 3fs.</a:t>
            </a:r>
            <a:br>
              <a:rPr lang="en-US" sz="1600">
                <a:solidFill>
                  <a:schemeClr val="bg1"/>
                </a:solidFill>
                <a:latin typeface="Gotham Book" pitchFamily="50" charset="0"/>
                <a:cs typeface="Gotham Book" pitchFamily="50" charset="0"/>
              </a:rPr>
            </a:br>
            <a:endParaRPr lang="en-US" sz="1600">
              <a:solidFill>
                <a:schemeClr val="bg1"/>
              </a:solidFill>
              <a:latin typeface="Gotham Book" pitchFamily="50" charset="0"/>
              <a:cs typeface="Gotham Book" pitchFamily="50" charset="0"/>
            </a:endParaRPr>
          </a:p>
          <a:p>
            <a:r>
              <a:rPr lang="en-US" sz="1600">
                <a:solidFill>
                  <a:schemeClr val="bg1"/>
                </a:solidFill>
                <a:latin typeface="Gotham Book" pitchFamily="50" charset="0"/>
                <a:cs typeface="Gotham Book" pitchFamily="50" charset="0"/>
              </a:rPr>
              <a:t>The three-tonne metal sculpture is situated near Kranj’s courthouse. The circle surrounding the bitcoin ‘B’ has a diameter of roughly seven meters. The statue was created by artists Selman Čorović and Aleksander Frančeškin.</a:t>
            </a:r>
          </a:p>
        </p:txBody>
      </p:sp>
      <p:sp>
        <p:nvSpPr>
          <p:cNvPr id="21" name="Rectangle 20">
            <a:extLst>
              <a:ext uri="{FF2B5EF4-FFF2-40B4-BE49-F238E27FC236}">
                <a16:creationId xmlns:a16="http://schemas.microsoft.com/office/drawing/2014/main" id="{0BEAC170-C230-4702-AB32-E5A8DBCC0CD3}"/>
              </a:ext>
            </a:extLst>
          </p:cNvPr>
          <p:cNvSpPr/>
          <p:nvPr/>
        </p:nvSpPr>
        <p:spPr>
          <a:xfrm>
            <a:off x="578696" y="1444109"/>
            <a:ext cx="4010072" cy="523220"/>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Art About Blockchain</a:t>
            </a:r>
          </a:p>
        </p:txBody>
      </p:sp>
      <p:cxnSp>
        <p:nvCxnSpPr>
          <p:cNvPr id="22" name="Straight Connector 21">
            <a:extLst>
              <a:ext uri="{FF2B5EF4-FFF2-40B4-BE49-F238E27FC236}">
                <a16:creationId xmlns:a16="http://schemas.microsoft.com/office/drawing/2014/main" id="{ED9C3852-E3DC-4A6A-A26E-E0CC5CA1A567}"/>
              </a:ext>
            </a:extLst>
          </p:cNvPr>
          <p:cNvCxnSpPr/>
          <p:nvPr/>
        </p:nvCxnSpPr>
        <p:spPr>
          <a:xfrm>
            <a:off x="726815"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112706B-925A-4294-A0D2-07F25D4F6CF0}"/>
              </a:ext>
            </a:extLst>
          </p:cNvPr>
          <p:cNvPicPr>
            <a:picLocks noChangeAspect="1"/>
          </p:cNvPicPr>
          <p:nvPr/>
        </p:nvPicPr>
        <p:blipFill rotWithShape="1">
          <a:blip r:embed="rId4">
            <a:extLst>
              <a:ext uri="{28A0092B-C50C-407E-A947-70E740481C1C}">
                <a14:useLocalDpi xmlns:a14="http://schemas.microsoft.com/office/drawing/2010/main" val="0"/>
              </a:ext>
            </a:extLst>
          </a:blip>
          <a:srcRect l="15863" t="550" r="17285" b="195"/>
          <a:stretch/>
        </p:blipFill>
        <p:spPr>
          <a:xfrm>
            <a:off x="6215864" y="188913"/>
            <a:ext cx="5802063" cy="6480171"/>
          </a:xfrm>
          <a:prstGeom prst="rect">
            <a:avLst/>
          </a:prstGeom>
          <a:ln>
            <a:solidFill>
              <a:schemeClr val="bg1"/>
            </a:solidFill>
          </a:ln>
        </p:spPr>
      </p:pic>
    </p:spTree>
    <p:extLst>
      <p:ext uri="{BB962C8B-B14F-4D97-AF65-F5344CB8AC3E}">
        <p14:creationId xmlns:p14="http://schemas.microsoft.com/office/powerpoint/2010/main" val="202784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A200EB-9FCE-4DD1-8B12-7C733F9F5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849" y="188913"/>
            <a:ext cx="3481064" cy="6497986"/>
          </a:xfrm>
          <a:prstGeom prst="rect">
            <a:avLst/>
          </a:prstGeom>
          <a:ln>
            <a:solidFill>
              <a:srgbClr val="67C0C4"/>
            </a:solidFill>
          </a:ln>
        </p:spPr>
      </p:pic>
      <p:pic>
        <p:nvPicPr>
          <p:cNvPr id="15" name="Graphic 14">
            <a:extLst>
              <a:ext uri="{FF2B5EF4-FFF2-40B4-BE49-F238E27FC236}">
                <a16:creationId xmlns:a16="http://schemas.microsoft.com/office/drawing/2014/main" id="{3BE02BBE-31A5-4A7E-9BF0-55E3E0563DD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3281" r="4013"/>
          <a:stretch/>
        </p:blipFill>
        <p:spPr>
          <a:xfrm>
            <a:off x="489265" y="0"/>
            <a:ext cx="11702735" cy="3788144"/>
          </a:xfrm>
          <a:prstGeom prst="rect">
            <a:avLst/>
          </a:prstGeom>
        </p:spPr>
      </p:pic>
      <p:sp>
        <p:nvSpPr>
          <p:cNvPr id="19" name="Rectangle 18">
            <a:extLst>
              <a:ext uri="{FF2B5EF4-FFF2-40B4-BE49-F238E27FC236}">
                <a16:creationId xmlns:a16="http://schemas.microsoft.com/office/drawing/2014/main" id="{C2FCBA00-B6AB-4B0D-8987-D286FE006E04}"/>
              </a:ext>
            </a:extLst>
          </p:cNvPr>
          <p:cNvSpPr/>
          <p:nvPr/>
        </p:nvSpPr>
        <p:spPr>
          <a:xfrm>
            <a:off x="2810950" y="3380430"/>
            <a:ext cx="5111592" cy="2031325"/>
          </a:xfrm>
          <a:prstGeom prst="rect">
            <a:avLst/>
          </a:prstGeom>
        </p:spPr>
        <p:txBody>
          <a:bodyPr wrap="square">
            <a:spAutoFit/>
          </a:bodyPr>
          <a:lstStyle/>
          <a:p>
            <a:r>
              <a:rPr lang="en-US">
                <a:solidFill>
                  <a:schemeClr val="bg1"/>
                </a:solidFill>
                <a:latin typeface="Gotham Book" pitchFamily="50" charset="0"/>
                <a:cs typeface="Gotham Book" pitchFamily="50" charset="0"/>
              </a:rPr>
              <a:t>The </a:t>
            </a:r>
            <a:r>
              <a:rPr lang="en-US" i="1">
                <a:solidFill>
                  <a:schemeClr val="bg1"/>
                </a:solidFill>
                <a:latin typeface="Gotham Book" pitchFamily="50" charset="0"/>
                <a:cs typeface="Gotham Book" pitchFamily="50" charset="0"/>
              </a:rPr>
              <a:t>Plantoid</a:t>
            </a:r>
            <a:r>
              <a:rPr lang="en-US">
                <a:solidFill>
                  <a:schemeClr val="bg1"/>
                </a:solidFill>
                <a:latin typeface="Gotham Book" pitchFamily="50" charset="0"/>
                <a:cs typeface="Gotham Book" pitchFamily="50" charset="0"/>
              </a:rPr>
              <a:t> was created by Primavera De Filippi to ‘illustrate the ability to create ‘blockchain-based life forms’’; it’s purpose to educate the world on the inner workings and potential challenges of this emergent technology, by merging familiar concepts from the natural world with blockchain. </a:t>
            </a:r>
          </a:p>
        </p:txBody>
      </p:sp>
      <p:sp>
        <p:nvSpPr>
          <p:cNvPr id="20" name="Rectangle 19">
            <a:extLst>
              <a:ext uri="{FF2B5EF4-FFF2-40B4-BE49-F238E27FC236}">
                <a16:creationId xmlns:a16="http://schemas.microsoft.com/office/drawing/2014/main" id="{2B684518-3C47-4C01-A9C7-B44A614C0A29}"/>
              </a:ext>
            </a:extLst>
          </p:cNvPr>
          <p:cNvSpPr/>
          <p:nvPr/>
        </p:nvSpPr>
        <p:spPr>
          <a:xfrm>
            <a:off x="2783635" y="1543942"/>
            <a:ext cx="2803011" cy="523220"/>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Blockchain Art</a:t>
            </a:r>
          </a:p>
        </p:txBody>
      </p:sp>
      <p:cxnSp>
        <p:nvCxnSpPr>
          <p:cNvPr id="21" name="Straight Connector 20">
            <a:extLst>
              <a:ext uri="{FF2B5EF4-FFF2-40B4-BE49-F238E27FC236}">
                <a16:creationId xmlns:a16="http://schemas.microsoft.com/office/drawing/2014/main" id="{01F50782-D0E9-47B1-ABE1-1914AEBD7B81}"/>
              </a:ext>
            </a:extLst>
          </p:cNvPr>
          <p:cNvCxnSpPr/>
          <p:nvPr/>
        </p:nvCxnSpPr>
        <p:spPr>
          <a:xfrm>
            <a:off x="2913092" y="2357258"/>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9F5CD71-19E8-4D19-AF0D-565D6C174B0B}"/>
              </a:ext>
            </a:extLst>
          </p:cNvPr>
          <p:cNvSpPr/>
          <p:nvPr/>
        </p:nvSpPr>
        <p:spPr>
          <a:xfrm>
            <a:off x="2802297" y="2501806"/>
            <a:ext cx="2125582" cy="400110"/>
          </a:xfrm>
          <a:prstGeom prst="rect">
            <a:avLst/>
          </a:prstGeom>
        </p:spPr>
        <p:txBody>
          <a:bodyPr wrap="none">
            <a:spAutoFit/>
          </a:bodyPr>
          <a:lstStyle/>
          <a:p>
            <a:r>
              <a:rPr lang="en-US" sz="2000">
                <a:solidFill>
                  <a:srgbClr val="342464"/>
                </a:solidFill>
                <a:latin typeface="Gotham Book" pitchFamily="50" charset="0"/>
                <a:ea typeface="Open Sans" panose="020B0606030504020204" pitchFamily="34" charset="0"/>
                <a:cs typeface="Gotham Book" pitchFamily="50" charset="0"/>
              </a:rPr>
              <a:t>Plantoid (2016)</a:t>
            </a:r>
          </a:p>
        </p:txBody>
      </p:sp>
      <p:pic>
        <p:nvPicPr>
          <p:cNvPr id="13" name="Graphic 12">
            <a:extLst>
              <a:ext uri="{FF2B5EF4-FFF2-40B4-BE49-F238E27FC236}">
                <a16:creationId xmlns:a16="http://schemas.microsoft.com/office/drawing/2014/main" id="{A5BFD020-9B7B-42F8-B40D-1BB273B41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265" y="2501806"/>
            <a:ext cx="2147976" cy="2909949"/>
          </a:xfrm>
          <a:prstGeom prst="rect">
            <a:avLst/>
          </a:prstGeom>
        </p:spPr>
      </p:pic>
    </p:spTree>
    <p:extLst>
      <p:ext uri="{BB962C8B-B14F-4D97-AF65-F5344CB8AC3E}">
        <p14:creationId xmlns:p14="http://schemas.microsoft.com/office/powerpoint/2010/main" val="3140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3C8C7"/>
            </a:gs>
            <a:gs pos="42500">
              <a:srgbClr val="49AABC"/>
            </a:gs>
            <a:gs pos="100000">
              <a:srgbClr val="1182AE"/>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91080-1066-4DF2-B698-D497B44DB21E}"/>
              </a:ext>
            </a:extLst>
          </p:cNvPr>
          <p:cNvPicPr>
            <a:picLocks noChangeAspect="1"/>
          </p:cNvPicPr>
          <p:nvPr/>
        </p:nvPicPr>
        <p:blipFill rotWithShape="1">
          <a:blip r:embed="rId2">
            <a:extLst>
              <a:ext uri="{28A0092B-C50C-407E-A947-70E740481C1C}">
                <a14:useLocalDpi xmlns:a14="http://schemas.microsoft.com/office/drawing/2010/main" val="0"/>
              </a:ext>
            </a:extLst>
          </a:blip>
          <a:srcRect l="26946" t="3838" r="28078" b="12673"/>
          <a:stretch/>
        </p:blipFill>
        <p:spPr>
          <a:xfrm>
            <a:off x="8509000" y="188915"/>
            <a:ext cx="3490913" cy="6480173"/>
          </a:xfrm>
          <a:prstGeom prst="rect">
            <a:avLst/>
          </a:prstGeom>
          <a:ln>
            <a:solidFill>
              <a:srgbClr val="67C0C4"/>
            </a:solidFill>
          </a:ln>
        </p:spPr>
      </p:pic>
      <p:pic>
        <p:nvPicPr>
          <p:cNvPr id="15" name="Graphic 14">
            <a:extLst>
              <a:ext uri="{FF2B5EF4-FFF2-40B4-BE49-F238E27FC236}">
                <a16:creationId xmlns:a16="http://schemas.microsoft.com/office/drawing/2014/main" id="{0829E8AF-D465-44FE-9CBB-1C081EC7651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435" r="11072"/>
          <a:stretch/>
        </p:blipFill>
        <p:spPr>
          <a:xfrm>
            <a:off x="1349986" y="0"/>
            <a:ext cx="10842014" cy="3377152"/>
          </a:xfrm>
          <a:prstGeom prst="rect">
            <a:avLst/>
          </a:prstGeom>
        </p:spPr>
      </p:pic>
      <p:sp>
        <p:nvSpPr>
          <p:cNvPr id="19" name="Rectangle 18">
            <a:extLst>
              <a:ext uri="{FF2B5EF4-FFF2-40B4-BE49-F238E27FC236}">
                <a16:creationId xmlns:a16="http://schemas.microsoft.com/office/drawing/2014/main" id="{C2FCBA00-B6AB-4B0D-8987-D286FE006E04}"/>
              </a:ext>
            </a:extLst>
          </p:cNvPr>
          <p:cNvSpPr/>
          <p:nvPr/>
        </p:nvSpPr>
        <p:spPr>
          <a:xfrm>
            <a:off x="2872251" y="3429000"/>
            <a:ext cx="5111592" cy="1754326"/>
          </a:xfrm>
          <a:prstGeom prst="rect">
            <a:avLst/>
          </a:prstGeom>
        </p:spPr>
        <p:txBody>
          <a:bodyPr wrap="square">
            <a:spAutoFit/>
          </a:bodyPr>
          <a:lstStyle/>
          <a:p>
            <a:r>
              <a:rPr lang="en-US">
                <a:solidFill>
                  <a:schemeClr val="bg1"/>
                </a:solidFill>
                <a:latin typeface="Gotham Book" pitchFamily="50" charset="0"/>
                <a:cs typeface="Gotham Book" pitchFamily="50" charset="0"/>
              </a:rPr>
              <a:t>Using a novel combination of Augmented and Virtual Reality (AR/VR), blockchain, and spatial computing technologies, the custom “Discover Da Vinci” mobile app will allow users to explore holographic images of da Vinci’s devices. </a:t>
            </a:r>
          </a:p>
        </p:txBody>
      </p:sp>
      <p:sp>
        <p:nvSpPr>
          <p:cNvPr id="8" name="Rectangle 7">
            <a:extLst>
              <a:ext uri="{FF2B5EF4-FFF2-40B4-BE49-F238E27FC236}">
                <a16:creationId xmlns:a16="http://schemas.microsoft.com/office/drawing/2014/main" id="{628B4A7C-E4A9-4FCA-8B5E-84BEDCEAA2B9}"/>
              </a:ext>
            </a:extLst>
          </p:cNvPr>
          <p:cNvSpPr/>
          <p:nvPr/>
        </p:nvSpPr>
        <p:spPr>
          <a:xfrm>
            <a:off x="2800332" y="1444109"/>
            <a:ext cx="2803011" cy="523220"/>
          </a:xfrm>
          <a:prstGeom prst="rect">
            <a:avLst/>
          </a:prstGeom>
        </p:spPr>
        <p:txBody>
          <a:bodyPr wrap="none">
            <a:spAutoFit/>
          </a:bodyPr>
          <a:lstStyle/>
          <a:p>
            <a:r>
              <a:rPr lang="en-US" sz="2800">
                <a:solidFill>
                  <a:schemeClr val="bg1"/>
                </a:solidFill>
                <a:latin typeface="Gotham Book" pitchFamily="50" charset="0"/>
                <a:ea typeface="Open Sans" panose="020B0606030504020204" pitchFamily="34" charset="0"/>
                <a:cs typeface="Gotham Book" pitchFamily="50" charset="0"/>
              </a:rPr>
              <a:t>Blockchain Art</a:t>
            </a:r>
          </a:p>
        </p:txBody>
      </p:sp>
      <p:cxnSp>
        <p:nvCxnSpPr>
          <p:cNvPr id="9" name="Straight Connector 8">
            <a:extLst>
              <a:ext uri="{FF2B5EF4-FFF2-40B4-BE49-F238E27FC236}">
                <a16:creationId xmlns:a16="http://schemas.microsoft.com/office/drawing/2014/main" id="{B005C212-0553-4CF0-B60D-1888766CC0D6}"/>
              </a:ext>
            </a:extLst>
          </p:cNvPr>
          <p:cNvCxnSpPr/>
          <p:nvPr/>
        </p:nvCxnSpPr>
        <p:spPr>
          <a:xfrm>
            <a:off x="2929789" y="2257425"/>
            <a:ext cx="1990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A861E4D-8CB0-4D99-8CD8-C6EC7FD39A56}"/>
              </a:ext>
            </a:extLst>
          </p:cNvPr>
          <p:cNvSpPr/>
          <p:nvPr/>
        </p:nvSpPr>
        <p:spPr>
          <a:xfrm>
            <a:off x="2818994" y="2401973"/>
            <a:ext cx="2778709" cy="923330"/>
          </a:xfrm>
          <a:prstGeom prst="rect">
            <a:avLst/>
          </a:prstGeom>
        </p:spPr>
        <p:txBody>
          <a:bodyPr wrap="none">
            <a:spAutoFit/>
          </a:bodyPr>
          <a:lstStyle/>
          <a:p>
            <a:r>
              <a:rPr lang="en-US" sz="2000" b="1">
                <a:solidFill>
                  <a:srgbClr val="342464"/>
                </a:solidFill>
                <a:latin typeface="Gotham Book" pitchFamily="50" charset="0"/>
                <a:ea typeface="Open Sans" panose="020B0606030504020204" pitchFamily="34" charset="0"/>
                <a:cs typeface="Gotham Book" pitchFamily="50" charset="0"/>
              </a:rPr>
              <a:t>Discover Da Vinci</a:t>
            </a:r>
          </a:p>
          <a:p>
            <a:r>
              <a:rPr lang="en-US" sz="1600">
                <a:solidFill>
                  <a:schemeClr val="bg1"/>
                </a:solidFill>
                <a:latin typeface="Gotham Book" pitchFamily="50" charset="0"/>
                <a:ea typeface="Open Sans" panose="020B0606030504020204" pitchFamily="34" charset="0"/>
                <a:cs typeface="Gotham Book" pitchFamily="50" charset="0"/>
              </a:rPr>
              <a:t>(Digital Worlds, UF, 2019)</a:t>
            </a:r>
          </a:p>
          <a:p>
            <a:endParaRPr lang="en-US">
              <a:solidFill>
                <a:schemeClr val="bg1"/>
              </a:solidFill>
              <a:latin typeface="Gotham Book" pitchFamily="50" charset="0"/>
              <a:ea typeface="Open Sans" panose="020B0606030504020204" pitchFamily="34" charset="0"/>
              <a:cs typeface="Gotham Book" pitchFamily="50" charset="0"/>
            </a:endParaRPr>
          </a:p>
        </p:txBody>
      </p:sp>
      <p:pic>
        <p:nvPicPr>
          <p:cNvPr id="18" name="Graphic 17">
            <a:extLst>
              <a:ext uri="{FF2B5EF4-FFF2-40B4-BE49-F238E27FC236}">
                <a16:creationId xmlns:a16="http://schemas.microsoft.com/office/drawing/2014/main" id="{28D9F358-5275-44E7-A17A-483563D48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4097">
            <a:off x="-179130" y="1895708"/>
            <a:ext cx="2732514" cy="3170281"/>
          </a:xfrm>
          <a:prstGeom prst="rect">
            <a:avLst/>
          </a:prstGeom>
        </p:spPr>
      </p:pic>
    </p:spTree>
    <p:extLst>
      <p:ext uri="{BB962C8B-B14F-4D97-AF65-F5344CB8AC3E}">
        <p14:creationId xmlns:p14="http://schemas.microsoft.com/office/powerpoint/2010/main" val="268061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11423</TotalTime>
  <Words>895</Words>
  <Application>Microsoft Macintosh PowerPoint</Application>
  <PresentationFormat>Widescreen</PresentationFormat>
  <Paragraphs>78</Paragraphs>
  <Slides>19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Gotham Book</vt:lpstr>
      <vt:lpstr>Gotham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Djordjevic</dc:creator>
  <cp:lastModifiedBy>Suvajdzic,Marko</cp:lastModifiedBy>
  <cp:revision>126</cp:revision>
  <dcterms:created xsi:type="dcterms:W3CDTF">2019-10-21T17:45:46Z</dcterms:created>
  <dcterms:modified xsi:type="dcterms:W3CDTF">2022-12-23T17:01:17Z</dcterms:modified>
</cp:coreProperties>
</file>