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omments/comment1.xml" ContentType="application/vnd.openxmlformats-officedocument.presentationml.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6" r:id="rId2"/>
    <p:sldId id="257" r:id="rId3"/>
    <p:sldId id="265" r:id="rId4"/>
    <p:sldId id="273" r:id="rId5"/>
    <p:sldId id="260" r:id="rId6"/>
    <p:sldId id="266" r:id="rId7"/>
    <p:sldId id="269" r:id="rId8"/>
    <p:sldId id="277" r:id="rId9"/>
    <p:sldId id="267" r:id="rId10"/>
    <p:sldId id="268" r:id="rId11"/>
    <p:sldId id="709" r:id="rId12"/>
    <p:sldId id="711" r:id="rId13"/>
    <p:sldId id="707" r:id="rId14"/>
    <p:sldId id="708" r:id="rId15"/>
    <p:sldId id="713" r:id="rId16"/>
    <p:sldId id="712" r:id="rId17"/>
    <p:sldId id="723" r:id="rId18"/>
    <p:sldId id="274" r:id="rId19"/>
    <p:sldId id="724" r:id="rId20"/>
    <p:sldId id="715" r:id="rId21"/>
    <p:sldId id="717" r:id="rId22"/>
    <p:sldId id="719" r:id="rId23"/>
    <p:sldId id="722" r:id="rId24"/>
    <p:sldId id="275" r:id="rId25"/>
    <p:sldId id="714" r:id="rId26"/>
    <p:sldId id="27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Montserrat" pitchFamily="2" charset="77"/>
      <p:regular r:id="rId35"/>
      <p:bold r:id="rId36"/>
      <p:italic r:id="rId37"/>
      <p:boldItalic r:id="rId38"/>
    </p:embeddedFont>
    <p:embeddedFont>
      <p:font typeface="Montserrat Medium" pitchFamily="2" charset="77"/>
      <p:regular r:id="rId39"/>
      <p:italic r:id="rId40"/>
    </p:embeddedFont>
  </p:embeddedFontLst>
  <p:custShowLst>
    <p:custShow name="main" id="0">
      <p:sldLst>
        <p:sld r:id="rId4"/>
        <p:sld r:id="rId7"/>
        <p:sld r:id="rId3"/>
        <p:sld r:id="rId10"/>
        <p:sld r:id="rId11"/>
        <p:sld r:id="rId8"/>
        <p:sld r:id="rId5"/>
        <p:sld r:id="rId6"/>
        <p:sld r:id="rId19"/>
        <p:sld r:id="rId25"/>
        <p:sld r:id="rId2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2" userDrawn="1">
          <p15:clr>
            <a:srgbClr val="A4A3A4"/>
          </p15:clr>
        </p15:guide>
        <p15:guide id="4" pos="472" userDrawn="1">
          <p15:clr>
            <a:srgbClr val="A4A3A4"/>
          </p15:clr>
        </p15:guide>
        <p15:guide id="5" orient="horz" pos="4088" userDrawn="1">
          <p15:clr>
            <a:srgbClr val="A4A3A4"/>
          </p15:clr>
        </p15:guide>
        <p15:guide id="6" pos="7446" userDrawn="1">
          <p15:clr>
            <a:srgbClr val="A4A3A4"/>
          </p15:clr>
        </p15:guide>
        <p15:guide id="7" orient="horz" pos="3045" userDrawn="1">
          <p15:clr>
            <a:srgbClr val="A4A3A4"/>
          </p15:clr>
        </p15:guide>
        <p15:guide id="8" pos="2683" userDrawn="1">
          <p15:clr>
            <a:srgbClr val="A4A3A4"/>
          </p15:clr>
        </p15:guide>
        <p15:guide id="9" orient="horz" pos="822" userDrawn="1">
          <p15:clr>
            <a:srgbClr val="A4A3A4"/>
          </p15:clr>
        </p15:guide>
        <p15:guide id="10" pos="21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Djordjevic" initials="AD" lastIdx="2" clrIdx="0">
    <p:extLst>
      <p:ext uri="{19B8F6BF-5375-455C-9EA6-DF929625EA0E}">
        <p15:presenceInfo xmlns:p15="http://schemas.microsoft.com/office/powerpoint/2012/main" userId="00f24b5a825cdbce" providerId="Windows Live"/>
      </p:ext>
    </p:extLst>
  </p:cmAuthor>
  <p:cmAuthor id="2" name="Suvajdzic,Marko" initials="S" lastIdx="1" clrIdx="1">
    <p:extLst>
      <p:ext uri="{19B8F6BF-5375-455C-9EA6-DF929625EA0E}">
        <p15:presenceInfo xmlns:p15="http://schemas.microsoft.com/office/powerpoint/2012/main" userId="S::msuvajdzic@ufl.edu::bd17f640-3aab-4720-a8d5-e74dfe8e2c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4D8"/>
    <a:srgbClr val="000000"/>
    <a:srgbClr val="2F528F"/>
    <a:srgbClr val="4472C4"/>
    <a:srgbClr val="695286"/>
    <a:srgbClr val="DEE8F5"/>
    <a:srgbClr val="1F0149"/>
    <a:srgbClr val="FFFFFF"/>
    <a:srgbClr val="927AAE"/>
    <a:srgbClr val="ADA1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83" autoAdjust="0"/>
    <p:restoredTop sz="97739" autoAdjust="0"/>
  </p:normalViewPr>
  <p:slideViewPr>
    <p:cSldViewPr snapToGrid="0">
      <p:cViewPr varScale="1">
        <p:scale>
          <a:sx n="132" d="100"/>
          <a:sy n="132" d="100"/>
        </p:scale>
        <p:origin x="224" y="168"/>
      </p:cViewPr>
      <p:guideLst>
        <p:guide orient="horz" pos="2160"/>
        <p:guide pos="3840"/>
        <p:guide orient="horz" pos="232"/>
        <p:guide pos="472"/>
        <p:guide orient="horz" pos="4088"/>
        <p:guide pos="7446"/>
        <p:guide orient="horz" pos="3045"/>
        <p:guide pos="2683"/>
        <p:guide orient="horz" pos="822"/>
        <p:guide pos="2162"/>
      </p:guideLst>
    </p:cSldViewPr>
  </p:slideViewPr>
  <p:outlineViewPr>
    <p:cViewPr>
      <p:scale>
        <a:sx n="33" d="100"/>
        <a:sy n="33" d="100"/>
      </p:scale>
      <p:origin x="0" y="0"/>
    </p:cViewPr>
  </p:outlineViewPr>
  <p:notesTextViewPr>
    <p:cViewPr>
      <p:scale>
        <a:sx n="1" d="1"/>
        <a:sy n="1" d="1"/>
      </p:scale>
      <p:origin x="0" y="0"/>
    </p:cViewPr>
  </p:notesTextViewPr>
  <p:sorterViewPr>
    <p:cViewPr>
      <p:scale>
        <a:sx n="117" d="100"/>
        <a:sy n="11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D:\Drive\VR\First%20Publication\Data%20Analysis\IDR\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Drive\VR\First%20Publication\Data%20Analysis\IDR\Analysi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Drive\VR\First%20Publication\Data%20Analysis\IDR\Analysi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n-US"/>
              <a:t>Pain Ratings</a:t>
            </a:r>
          </a:p>
        </c:rich>
      </c:tx>
      <c:layout>
        <c:manualLayout>
          <c:xMode val="edge"/>
          <c:yMode val="edge"/>
          <c:x val="0.34040500145815106"/>
          <c:y val="0"/>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669947506561679"/>
          <c:y val="7.3633420822397197E-2"/>
          <c:w val="0.81580781568970551"/>
          <c:h val="0.80109536307961504"/>
        </c:manualLayout>
      </c:layout>
      <c:barChart>
        <c:barDir val="col"/>
        <c:grouping val="clustered"/>
        <c:varyColors val="0"/>
        <c:ser>
          <c:idx val="12"/>
          <c:order val="11"/>
          <c:tx>
            <c:v>Mean</c:v>
          </c:tx>
          <c:spPr>
            <a:solidFill>
              <a:schemeClr val="bg1"/>
            </a:solidFill>
            <a:ln w="25400">
              <a:solidFill>
                <a:schemeClr val="tx1"/>
              </a:solidFill>
            </a:ln>
            <a:effectLst/>
          </c:spPr>
          <c:invertIfNegative val="0"/>
          <c:cat>
            <c:strRef>
              <c:f>Pain!$B$16:$F$16</c:f>
              <c:strCache>
                <c:ptCount val="4"/>
                <c:pt idx="0">
                  <c:v>2 Hrs Before</c:v>
                </c:pt>
                <c:pt idx="1">
                  <c:v>1 Hr Before</c:v>
                </c:pt>
                <c:pt idx="2">
                  <c:v>1 Hr After</c:v>
                </c:pt>
                <c:pt idx="3">
                  <c:v>2 Hrs After</c:v>
                </c:pt>
              </c:strCache>
            </c:strRef>
          </c:cat>
          <c:val>
            <c:numRef>
              <c:f>Pain!$B$29:$F$29</c:f>
              <c:numCache>
                <c:formatCode>General</c:formatCode>
                <c:ptCount val="4"/>
                <c:pt idx="0">
                  <c:v>3.3</c:v>
                </c:pt>
                <c:pt idx="1">
                  <c:v>3.5</c:v>
                </c:pt>
                <c:pt idx="2">
                  <c:v>2.7777777777777781</c:v>
                </c:pt>
                <c:pt idx="3">
                  <c:v>2.9</c:v>
                </c:pt>
              </c:numCache>
            </c:numRef>
          </c:val>
          <c:extLst>
            <c:ext xmlns:c16="http://schemas.microsoft.com/office/drawing/2014/chart" uri="{C3380CC4-5D6E-409C-BE32-E72D297353CC}">
              <c16:uniqueId val="{00000000-86DC-3742-83B1-CE0DEB757F57}"/>
            </c:ext>
          </c:extLst>
        </c:ser>
        <c:dLbls>
          <c:showLegendKey val="0"/>
          <c:showVal val="0"/>
          <c:showCatName val="0"/>
          <c:showSerName val="0"/>
          <c:showPercent val="0"/>
          <c:showBubbleSize val="0"/>
        </c:dLbls>
        <c:gapWidth val="100"/>
        <c:axId val="2144197904"/>
        <c:axId val="2143415232"/>
      </c:barChart>
      <c:lineChart>
        <c:grouping val="standard"/>
        <c:varyColors val="0"/>
        <c:ser>
          <c:idx val="0"/>
          <c:order val="0"/>
          <c:tx>
            <c:strRef>
              <c:f>Pain!$A$2</c:f>
              <c:strCache>
                <c:ptCount val="1"/>
                <c:pt idx="0">
                  <c:v>1</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Pain!$B$2:$F$2</c:f>
              <c:numCache>
                <c:formatCode>General</c:formatCode>
                <c:ptCount val="4"/>
                <c:pt idx="0">
                  <c:v>0.2</c:v>
                </c:pt>
                <c:pt idx="1">
                  <c:v>3.1</c:v>
                </c:pt>
                <c:pt idx="3">
                  <c:v>0.2</c:v>
                </c:pt>
              </c:numCache>
            </c:numRef>
          </c:val>
          <c:smooth val="0"/>
          <c:extLst>
            <c:ext xmlns:c16="http://schemas.microsoft.com/office/drawing/2014/chart" uri="{C3380CC4-5D6E-409C-BE32-E72D297353CC}">
              <c16:uniqueId val="{00000001-86DC-3742-83B1-CE0DEB757F57}"/>
            </c:ext>
          </c:extLst>
        </c:ser>
        <c:ser>
          <c:idx val="1"/>
          <c:order val="1"/>
          <c:tx>
            <c:strRef>
              <c:f>Pain!$A$3</c:f>
              <c:strCache>
                <c:ptCount val="1"/>
                <c:pt idx="0">
                  <c:v>2</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Pain!$B$3:$F$3</c:f>
              <c:numCache>
                <c:formatCode>General</c:formatCode>
                <c:ptCount val="4"/>
                <c:pt idx="0">
                  <c:v>3</c:v>
                </c:pt>
                <c:pt idx="1">
                  <c:v>3</c:v>
                </c:pt>
                <c:pt idx="2">
                  <c:v>4</c:v>
                </c:pt>
                <c:pt idx="3">
                  <c:v>4</c:v>
                </c:pt>
              </c:numCache>
            </c:numRef>
          </c:val>
          <c:smooth val="0"/>
          <c:extLst>
            <c:ext xmlns:c16="http://schemas.microsoft.com/office/drawing/2014/chart" uri="{C3380CC4-5D6E-409C-BE32-E72D297353CC}">
              <c16:uniqueId val="{00000002-86DC-3742-83B1-CE0DEB757F57}"/>
            </c:ext>
          </c:extLst>
        </c:ser>
        <c:ser>
          <c:idx val="2"/>
          <c:order val="2"/>
          <c:tx>
            <c:strRef>
              <c:f>Pain!$A$4</c:f>
              <c:strCache>
                <c:ptCount val="1"/>
                <c:pt idx="0">
                  <c:v>3</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Pain!$B$4:$F$4</c:f>
              <c:numCache>
                <c:formatCode>General</c:formatCode>
                <c:ptCount val="4"/>
                <c:pt idx="0">
                  <c:v>0.3</c:v>
                </c:pt>
                <c:pt idx="1">
                  <c:v>0.2</c:v>
                </c:pt>
                <c:pt idx="2">
                  <c:v>4.0999999999999996</c:v>
                </c:pt>
                <c:pt idx="3">
                  <c:v>3</c:v>
                </c:pt>
              </c:numCache>
            </c:numRef>
          </c:val>
          <c:smooth val="0"/>
          <c:extLst>
            <c:ext xmlns:c16="http://schemas.microsoft.com/office/drawing/2014/chart" uri="{C3380CC4-5D6E-409C-BE32-E72D297353CC}">
              <c16:uniqueId val="{00000003-86DC-3742-83B1-CE0DEB757F57}"/>
            </c:ext>
          </c:extLst>
        </c:ser>
        <c:ser>
          <c:idx val="3"/>
          <c:order val="3"/>
          <c:tx>
            <c:strRef>
              <c:f>Pain!$A$5</c:f>
              <c:strCache>
                <c:ptCount val="1"/>
                <c:pt idx="0">
                  <c:v>4</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Pain!$B$5:$F$5</c:f>
              <c:numCache>
                <c:formatCode>General</c:formatCode>
                <c:ptCount val="4"/>
                <c:pt idx="0">
                  <c:v>6</c:v>
                </c:pt>
                <c:pt idx="1">
                  <c:v>3.2</c:v>
                </c:pt>
                <c:pt idx="2">
                  <c:v>3</c:v>
                </c:pt>
                <c:pt idx="3">
                  <c:v>3.1</c:v>
                </c:pt>
              </c:numCache>
            </c:numRef>
          </c:val>
          <c:smooth val="0"/>
          <c:extLst>
            <c:ext xmlns:c16="http://schemas.microsoft.com/office/drawing/2014/chart" uri="{C3380CC4-5D6E-409C-BE32-E72D297353CC}">
              <c16:uniqueId val="{00000004-86DC-3742-83B1-CE0DEB757F57}"/>
            </c:ext>
          </c:extLst>
        </c:ser>
        <c:ser>
          <c:idx val="4"/>
          <c:order val="4"/>
          <c:tx>
            <c:strRef>
              <c:f>Pain!$A$6</c:f>
              <c:strCache>
                <c:ptCount val="1"/>
                <c:pt idx="0">
                  <c:v>5</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Pain!$B$6:$F$6</c:f>
              <c:numCache>
                <c:formatCode>General</c:formatCode>
                <c:ptCount val="4"/>
                <c:pt idx="0">
                  <c:v>8</c:v>
                </c:pt>
                <c:pt idx="1">
                  <c:v>8</c:v>
                </c:pt>
                <c:pt idx="2">
                  <c:v>5</c:v>
                </c:pt>
                <c:pt idx="3">
                  <c:v>8</c:v>
                </c:pt>
              </c:numCache>
            </c:numRef>
          </c:val>
          <c:smooth val="0"/>
          <c:extLst>
            <c:ext xmlns:c16="http://schemas.microsoft.com/office/drawing/2014/chart" uri="{C3380CC4-5D6E-409C-BE32-E72D297353CC}">
              <c16:uniqueId val="{00000005-86DC-3742-83B1-CE0DEB757F57}"/>
            </c:ext>
          </c:extLst>
        </c:ser>
        <c:ser>
          <c:idx val="6"/>
          <c:order val="6"/>
          <c:tx>
            <c:strRef>
              <c:f>Pain!$A$8</c:f>
              <c:strCache>
                <c:ptCount val="1"/>
                <c:pt idx="0">
                  <c:v>7</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Pain!$B$8:$F$8</c:f>
              <c:numCache>
                <c:formatCode>General</c:formatCode>
                <c:ptCount val="4"/>
                <c:pt idx="0">
                  <c:v>6.1</c:v>
                </c:pt>
                <c:pt idx="1">
                  <c:v>6</c:v>
                </c:pt>
                <c:pt idx="2">
                  <c:v>3.2</c:v>
                </c:pt>
                <c:pt idx="3">
                  <c:v>2</c:v>
                </c:pt>
              </c:numCache>
            </c:numRef>
          </c:val>
          <c:smooth val="0"/>
          <c:extLst>
            <c:ext xmlns:c16="http://schemas.microsoft.com/office/drawing/2014/chart" uri="{C3380CC4-5D6E-409C-BE32-E72D297353CC}">
              <c16:uniqueId val="{00000006-86DC-3742-83B1-CE0DEB757F57}"/>
            </c:ext>
          </c:extLst>
        </c:ser>
        <c:ser>
          <c:idx val="7"/>
          <c:order val="7"/>
          <c:tx>
            <c:strRef>
              <c:f>Pain!$A$9</c:f>
              <c:strCache>
                <c:ptCount val="1"/>
                <c:pt idx="0">
                  <c:v>8</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Pain!$B$9:$F$9</c:f>
              <c:numCache>
                <c:formatCode>General</c:formatCode>
                <c:ptCount val="4"/>
                <c:pt idx="0">
                  <c:v>6.2</c:v>
                </c:pt>
                <c:pt idx="1">
                  <c:v>4</c:v>
                </c:pt>
                <c:pt idx="2">
                  <c:v>3.3</c:v>
                </c:pt>
                <c:pt idx="3">
                  <c:v>6</c:v>
                </c:pt>
              </c:numCache>
            </c:numRef>
          </c:val>
          <c:smooth val="0"/>
          <c:extLst>
            <c:ext xmlns:c16="http://schemas.microsoft.com/office/drawing/2014/chart" uri="{C3380CC4-5D6E-409C-BE32-E72D297353CC}">
              <c16:uniqueId val="{00000007-86DC-3742-83B1-CE0DEB757F57}"/>
            </c:ext>
          </c:extLst>
        </c:ser>
        <c:ser>
          <c:idx val="8"/>
          <c:order val="8"/>
          <c:tx>
            <c:strRef>
              <c:f>Pain!$A$10</c:f>
              <c:strCache>
                <c:ptCount val="1"/>
                <c:pt idx="0">
                  <c:v>9</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Pain!$B$10:$F$10</c:f>
              <c:numCache>
                <c:formatCode>General</c:formatCode>
                <c:ptCount val="4"/>
                <c:pt idx="0">
                  <c:v>0</c:v>
                </c:pt>
                <c:pt idx="1">
                  <c:v>0</c:v>
                </c:pt>
                <c:pt idx="2">
                  <c:v>0</c:v>
                </c:pt>
                <c:pt idx="3">
                  <c:v>0</c:v>
                </c:pt>
              </c:numCache>
            </c:numRef>
          </c:val>
          <c:smooth val="0"/>
          <c:extLst>
            <c:ext xmlns:c16="http://schemas.microsoft.com/office/drawing/2014/chart" uri="{C3380CC4-5D6E-409C-BE32-E72D297353CC}">
              <c16:uniqueId val="{00000008-86DC-3742-83B1-CE0DEB757F57}"/>
            </c:ext>
          </c:extLst>
        </c:ser>
        <c:ser>
          <c:idx val="9"/>
          <c:order val="9"/>
          <c:tx>
            <c:strRef>
              <c:f>Pain!$A$11</c:f>
              <c:strCache>
                <c:ptCount val="1"/>
                <c:pt idx="0">
                  <c:v>10</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Pain!$B$11:$F$11</c:f>
              <c:numCache>
                <c:formatCode>General</c:formatCode>
                <c:ptCount val="4"/>
                <c:pt idx="0">
                  <c:v>4</c:v>
                </c:pt>
                <c:pt idx="1">
                  <c:v>8.1</c:v>
                </c:pt>
                <c:pt idx="2">
                  <c:v>3.4</c:v>
                </c:pt>
                <c:pt idx="3">
                  <c:v>3.2</c:v>
                </c:pt>
              </c:numCache>
            </c:numRef>
          </c:val>
          <c:smooth val="0"/>
          <c:extLst>
            <c:ext xmlns:c16="http://schemas.microsoft.com/office/drawing/2014/chart" uri="{C3380CC4-5D6E-409C-BE32-E72D297353CC}">
              <c16:uniqueId val="{00000009-86DC-3742-83B1-CE0DEB757F57}"/>
            </c:ext>
          </c:extLst>
        </c:ser>
        <c:ser>
          <c:idx val="10"/>
          <c:order val="10"/>
          <c:tx>
            <c:strRef>
              <c:f>Pain!$A$12</c:f>
              <c:strCache>
                <c:ptCount val="1"/>
                <c:pt idx="0">
                  <c:v>11</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Pain!$B$1:$F$1</c:f>
              <c:strCache>
                <c:ptCount val="4"/>
                <c:pt idx="0">
                  <c:v>2 Hrs Before</c:v>
                </c:pt>
                <c:pt idx="1">
                  <c:v>1 Hr Before</c:v>
                </c:pt>
                <c:pt idx="2">
                  <c:v>1 Hr After</c:v>
                </c:pt>
                <c:pt idx="3">
                  <c:v>2 Hrs After</c:v>
                </c:pt>
              </c:strCache>
            </c:strRef>
          </c:cat>
          <c:val>
            <c:numRef>
              <c:f>Pain!$B$12:$F$12</c:f>
              <c:numCache>
                <c:formatCode>General</c:formatCode>
                <c:ptCount val="4"/>
                <c:pt idx="0">
                  <c:v>0.1</c:v>
                </c:pt>
                <c:pt idx="1">
                  <c:v>0.1</c:v>
                </c:pt>
                <c:pt idx="2">
                  <c:v>0.1</c:v>
                </c:pt>
                <c:pt idx="3">
                  <c:v>0.1</c:v>
                </c:pt>
              </c:numCache>
            </c:numRef>
          </c:val>
          <c:smooth val="0"/>
          <c:extLst>
            <c:ext xmlns:c16="http://schemas.microsoft.com/office/drawing/2014/chart" uri="{C3380CC4-5D6E-409C-BE32-E72D297353CC}">
              <c16:uniqueId val="{0000000A-86DC-3742-83B1-CE0DEB757F57}"/>
            </c:ext>
          </c:extLst>
        </c:ser>
        <c:dLbls>
          <c:showLegendKey val="0"/>
          <c:showVal val="0"/>
          <c:showCatName val="0"/>
          <c:showSerName val="0"/>
          <c:showPercent val="0"/>
          <c:showBubbleSize val="0"/>
        </c:dLbls>
        <c:marker val="1"/>
        <c:smooth val="0"/>
        <c:axId val="2144197904"/>
        <c:axId val="2143415232"/>
        <c:extLst>
          <c:ext xmlns:c15="http://schemas.microsoft.com/office/drawing/2012/chart" uri="{02D57815-91ED-43cb-92C2-25804820EDAC}">
            <c15:filteredLineSeries>
              <c15:ser>
                <c:idx val="5"/>
                <c:order val="5"/>
                <c:tx>
                  <c:strRef>
                    <c:extLst>
                      <c:ext uri="{02D57815-91ED-43cb-92C2-25804820EDAC}">
                        <c15:formulaRef>
                          <c15:sqref>Pain!$A$7</c15:sqref>
                        </c15:formulaRef>
                      </c:ext>
                    </c:extLst>
                    <c:strCache>
                      <c:ptCount val="1"/>
                      <c:pt idx="0">
                        <c:v>6</c:v>
                      </c:pt>
                    </c:strCache>
                  </c:strRef>
                </c:tx>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extLst>
                      <c:ext uri="{02D57815-91ED-43cb-92C2-25804820EDAC}">
                        <c15:formulaRef>
                          <c15:sqref>Pain!$B$1:$F$1</c15:sqref>
                        </c15:formulaRef>
                      </c:ext>
                    </c:extLst>
                    <c:strCache>
                      <c:ptCount val="4"/>
                      <c:pt idx="0">
                        <c:v>2 Hrs Before</c:v>
                      </c:pt>
                      <c:pt idx="1">
                        <c:v>1 Hr Before</c:v>
                      </c:pt>
                      <c:pt idx="2">
                        <c:v>1 Hr After</c:v>
                      </c:pt>
                      <c:pt idx="3">
                        <c:v>2 Hrs After</c:v>
                      </c:pt>
                    </c:strCache>
                  </c:strRef>
                </c:cat>
                <c:val>
                  <c:numRef>
                    <c:extLst>
                      <c:ext uri="{02D57815-91ED-43cb-92C2-25804820EDAC}">
                        <c15:formulaRef>
                          <c15:sqref>Pain!$B$7:$F$7</c15:sqref>
                        </c15:formulaRef>
                      </c:ext>
                    </c:extLst>
                    <c:numCache>
                      <c:formatCode>General</c:formatCode>
                      <c:ptCount val="4"/>
                      <c:pt idx="0">
                        <c:v>7</c:v>
                      </c:pt>
                      <c:pt idx="1">
                        <c:v>7</c:v>
                      </c:pt>
                      <c:pt idx="2">
                        <c:v>3.1</c:v>
                      </c:pt>
                      <c:pt idx="3">
                        <c:v>5</c:v>
                      </c:pt>
                    </c:numCache>
                  </c:numRef>
                </c:val>
                <c:smooth val="0"/>
                <c:extLst>
                  <c:ext xmlns:c16="http://schemas.microsoft.com/office/drawing/2014/chart" uri="{C3380CC4-5D6E-409C-BE32-E72D297353CC}">
                    <c16:uniqueId val="{0000000B-86DC-3742-83B1-CE0DEB757F57}"/>
                  </c:ext>
                </c:extLst>
              </c15:ser>
            </c15:filteredLineSeries>
          </c:ext>
        </c:extLst>
      </c:lineChart>
      <c:catAx>
        <c:axId val="21441979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en-US"/>
          </a:p>
        </c:txPr>
        <c:crossAx val="2143415232"/>
        <c:crosses val="autoZero"/>
        <c:auto val="0"/>
        <c:lblAlgn val="ctr"/>
        <c:lblOffset val="100"/>
        <c:noMultiLvlLbl val="0"/>
      </c:catAx>
      <c:valAx>
        <c:axId val="2143415232"/>
        <c:scaling>
          <c:orientation val="minMax"/>
          <c:max val="10"/>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DVPRS Score</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1441979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Respiration</a:t>
            </a:r>
          </a:p>
        </c:rich>
      </c:tx>
      <c:layout>
        <c:manualLayout>
          <c:xMode val="edge"/>
          <c:yMode val="edge"/>
          <c:x val="0.4193174044192224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65495863137939"/>
          <c:y val="0.160347222222222"/>
          <c:w val="0.76236856762991723"/>
          <c:h val="0.66962901065411606"/>
        </c:manualLayout>
      </c:layout>
      <c:barChart>
        <c:barDir val="col"/>
        <c:grouping val="clustered"/>
        <c:varyColors val="0"/>
        <c:ser>
          <c:idx val="1"/>
          <c:order val="1"/>
          <c:spPr>
            <a:solidFill>
              <a:sysClr val="window" lastClr="FFFFFF"/>
            </a:solidFill>
            <a:ln w="25400">
              <a:solidFill>
                <a:sysClr val="windowText" lastClr="000000"/>
              </a:solidFill>
            </a:ln>
            <a:effectLst/>
          </c:spPr>
          <c:invertIfNegative val="0"/>
          <c:cat>
            <c:strRef>
              <c:f>Resp!$B$1:$F$1</c:f>
              <c:strCache>
                <c:ptCount val="4"/>
                <c:pt idx="0">
                  <c:v>2 Hrs Before</c:v>
                </c:pt>
                <c:pt idx="1">
                  <c:v>1 Hr Before</c:v>
                </c:pt>
                <c:pt idx="2">
                  <c:v>1 Hr After</c:v>
                </c:pt>
                <c:pt idx="3">
                  <c:v>2 Hrs After</c:v>
                </c:pt>
              </c:strCache>
            </c:strRef>
          </c:cat>
          <c:val>
            <c:numRef>
              <c:f>Resp!$B$13:$F$13</c:f>
              <c:numCache>
                <c:formatCode>General</c:formatCode>
                <c:ptCount val="4"/>
                <c:pt idx="0">
                  <c:v>20.625</c:v>
                </c:pt>
                <c:pt idx="1">
                  <c:v>19.888888888888889</c:v>
                </c:pt>
                <c:pt idx="2">
                  <c:v>21.6</c:v>
                </c:pt>
                <c:pt idx="3">
                  <c:v>20.3</c:v>
                </c:pt>
              </c:numCache>
            </c:numRef>
          </c:val>
          <c:extLst>
            <c:ext xmlns:c16="http://schemas.microsoft.com/office/drawing/2014/chart" uri="{C3380CC4-5D6E-409C-BE32-E72D297353CC}">
              <c16:uniqueId val="{00000000-D37B-2D43-8FD7-F2090E4E4A85}"/>
            </c:ext>
          </c:extLst>
        </c:ser>
        <c:dLbls>
          <c:showLegendKey val="0"/>
          <c:showVal val="0"/>
          <c:showCatName val="0"/>
          <c:showSerName val="0"/>
          <c:showPercent val="0"/>
          <c:showBubbleSize val="0"/>
        </c:dLbls>
        <c:gapWidth val="150"/>
        <c:axId val="-2042757424"/>
        <c:axId val="-2028070992"/>
      </c:barChart>
      <c:lineChart>
        <c:grouping val="standard"/>
        <c:varyColors val="0"/>
        <c:ser>
          <c:idx val="0"/>
          <c:order val="0"/>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Resp!$B$11:$F$11</c:f>
              <c:numCache>
                <c:formatCode>General</c:formatCode>
                <c:ptCount val="4"/>
                <c:pt idx="0">
                  <c:v>15</c:v>
                </c:pt>
                <c:pt idx="1">
                  <c:v>24</c:v>
                </c:pt>
                <c:pt idx="2">
                  <c:v>26</c:v>
                </c:pt>
                <c:pt idx="3">
                  <c:v>31</c:v>
                </c:pt>
              </c:numCache>
            </c:numRef>
          </c:val>
          <c:smooth val="0"/>
          <c:extLst>
            <c:ext xmlns:c16="http://schemas.microsoft.com/office/drawing/2014/chart" uri="{C3380CC4-5D6E-409C-BE32-E72D297353CC}">
              <c16:uniqueId val="{00000001-D37B-2D43-8FD7-F2090E4E4A85}"/>
            </c:ext>
          </c:extLst>
        </c:ser>
        <c:ser>
          <c:idx val="2"/>
          <c:order val="2"/>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Resp!$B$2:$F$2</c:f>
              <c:numCache>
                <c:formatCode>General</c:formatCode>
                <c:ptCount val="4"/>
                <c:pt idx="0">
                  <c:v>25</c:v>
                </c:pt>
                <c:pt idx="1">
                  <c:v>21</c:v>
                </c:pt>
                <c:pt idx="2">
                  <c:v>18</c:v>
                </c:pt>
                <c:pt idx="3">
                  <c:v>11</c:v>
                </c:pt>
              </c:numCache>
            </c:numRef>
          </c:val>
          <c:smooth val="0"/>
          <c:extLst>
            <c:ext xmlns:c16="http://schemas.microsoft.com/office/drawing/2014/chart" uri="{C3380CC4-5D6E-409C-BE32-E72D297353CC}">
              <c16:uniqueId val="{00000002-D37B-2D43-8FD7-F2090E4E4A85}"/>
            </c:ext>
          </c:extLst>
        </c:ser>
        <c:ser>
          <c:idx val="3"/>
          <c:order val="3"/>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Resp!$B$3:$F$3</c:f>
              <c:numCache>
                <c:formatCode>General</c:formatCode>
                <c:ptCount val="4"/>
                <c:pt idx="0">
                  <c:v>21</c:v>
                </c:pt>
                <c:pt idx="1">
                  <c:v>21</c:v>
                </c:pt>
                <c:pt idx="2">
                  <c:v>24</c:v>
                </c:pt>
                <c:pt idx="3">
                  <c:v>20</c:v>
                </c:pt>
              </c:numCache>
            </c:numRef>
          </c:val>
          <c:smooth val="0"/>
          <c:extLst>
            <c:ext xmlns:c16="http://schemas.microsoft.com/office/drawing/2014/chart" uri="{C3380CC4-5D6E-409C-BE32-E72D297353CC}">
              <c16:uniqueId val="{00000003-D37B-2D43-8FD7-F2090E4E4A85}"/>
            </c:ext>
          </c:extLst>
        </c:ser>
        <c:ser>
          <c:idx val="4"/>
          <c:order val="4"/>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Resp!$B$4:$F$4</c:f>
              <c:numCache>
                <c:formatCode>General</c:formatCode>
                <c:ptCount val="4"/>
                <c:pt idx="2">
                  <c:v>31</c:v>
                </c:pt>
                <c:pt idx="3">
                  <c:v>29</c:v>
                </c:pt>
              </c:numCache>
            </c:numRef>
          </c:val>
          <c:smooth val="0"/>
          <c:extLst>
            <c:ext xmlns:c16="http://schemas.microsoft.com/office/drawing/2014/chart" uri="{C3380CC4-5D6E-409C-BE32-E72D297353CC}">
              <c16:uniqueId val="{00000004-D37B-2D43-8FD7-F2090E4E4A85}"/>
            </c:ext>
          </c:extLst>
        </c:ser>
        <c:ser>
          <c:idx val="5"/>
          <c:order val="5"/>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Resp!$B$5:$F$5</c:f>
              <c:numCache>
                <c:formatCode>General</c:formatCode>
                <c:ptCount val="4"/>
                <c:pt idx="0">
                  <c:v>23</c:v>
                </c:pt>
                <c:pt idx="1">
                  <c:v>11</c:v>
                </c:pt>
                <c:pt idx="2">
                  <c:v>14</c:v>
                </c:pt>
                <c:pt idx="3">
                  <c:v>15</c:v>
                </c:pt>
              </c:numCache>
            </c:numRef>
          </c:val>
          <c:smooth val="0"/>
          <c:extLst>
            <c:ext xmlns:c16="http://schemas.microsoft.com/office/drawing/2014/chart" uri="{C3380CC4-5D6E-409C-BE32-E72D297353CC}">
              <c16:uniqueId val="{00000005-D37B-2D43-8FD7-F2090E4E4A85}"/>
            </c:ext>
          </c:extLst>
        </c:ser>
        <c:ser>
          <c:idx val="6"/>
          <c:order val="6"/>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Resp!$B$6:$F$6</c:f>
              <c:numCache>
                <c:formatCode>General</c:formatCode>
                <c:ptCount val="4"/>
                <c:pt idx="0">
                  <c:v>10</c:v>
                </c:pt>
                <c:pt idx="1">
                  <c:v>13</c:v>
                </c:pt>
                <c:pt idx="2">
                  <c:v>9</c:v>
                </c:pt>
                <c:pt idx="3">
                  <c:v>15</c:v>
                </c:pt>
              </c:numCache>
            </c:numRef>
          </c:val>
          <c:smooth val="0"/>
          <c:extLst>
            <c:ext xmlns:c16="http://schemas.microsoft.com/office/drawing/2014/chart" uri="{C3380CC4-5D6E-409C-BE32-E72D297353CC}">
              <c16:uniqueId val="{00000006-D37B-2D43-8FD7-F2090E4E4A85}"/>
            </c:ext>
          </c:extLst>
        </c:ser>
        <c:ser>
          <c:idx val="7"/>
          <c:order val="7"/>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Resp!$B$7:$F$7</c:f>
              <c:numCache>
                <c:formatCode>General</c:formatCode>
                <c:ptCount val="4"/>
                <c:pt idx="1">
                  <c:v>20</c:v>
                </c:pt>
                <c:pt idx="2">
                  <c:v>25</c:v>
                </c:pt>
                <c:pt idx="3">
                  <c:v>26</c:v>
                </c:pt>
              </c:numCache>
            </c:numRef>
          </c:val>
          <c:smooth val="0"/>
          <c:extLst>
            <c:ext xmlns:c16="http://schemas.microsoft.com/office/drawing/2014/chart" uri="{C3380CC4-5D6E-409C-BE32-E72D297353CC}">
              <c16:uniqueId val="{00000007-D37B-2D43-8FD7-F2090E4E4A85}"/>
            </c:ext>
          </c:extLst>
        </c:ser>
        <c:ser>
          <c:idx val="8"/>
          <c:order val="8"/>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Resp!$B$8:$F$8</c:f>
              <c:numCache>
                <c:formatCode>General</c:formatCode>
                <c:ptCount val="4"/>
                <c:pt idx="0">
                  <c:v>22</c:v>
                </c:pt>
                <c:pt idx="1">
                  <c:v>23</c:v>
                </c:pt>
                <c:pt idx="2">
                  <c:v>28</c:v>
                </c:pt>
                <c:pt idx="3">
                  <c:v>21</c:v>
                </c:pt>
              </c:numCache>
            </c:numRef>
          </c:val>
          <c:smooth val="0"/>
          <c:extLst>
            <c:ext xmlns:c16="http://schemas.microsoft.com/office/drawing/2014/chart" uri="{C3380CC4-5D6E-409C-BE32-E72D297353CC}">
              <c16:uniqueId val="{00000008-D37B-2D43-8FD7-F2090E4E4A85}"/>
            </c:ext>
          </c:extLst>
        </c:ser>
        <c:ser>
          <c:idx val="9"/>
          <c:order val="9"/>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Resp!$B$9:$F$9</c:f>
              <c:numCache>
                <c:formatCode>General</c:formatCode>
                <c:ptCount val="4"/>
                <c:pt idx="1">
                  <c:v>19</c:v>
                </c:pt>
                <c:pt idx="2">
                  <c:v>24</c:v>
                </c:pt>
                <c:pt idx="3">
                  <c:v>22</c:v>
                </c:pt>
              </c:numCache>
            </c:numRef>
          </c:val>
          <c:smooth val="0"/>
          <c:extLst>
            <c:ext xmlns:c16="http://schemas.microsoft.com/office/drawing/2014/chart" uri="{C3380CC4-5D6E-409C-BE32-E72D297353CC}">
              <c16:uniqueId val="{00000009-D37B-2D43-8FD7-F2090E4E4A85}"/>
            </c:ext>
          </c:extLst>
        </c:ser>
        <c:ser>
          <c:idx val="10"/>
          <c:order val="10"/>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Resp!$B$1:$F$1</c:f>
              <c:strCache>
                <c:ptCount val="4"/>
                <c:pt idx="0">
                  <c:v>2 Hrs Before</c:v>
                </c:pt>
                <c:pt idx="1">
                  <c:v>1 Hr Before</c:v>
                </c:pt>
                <c:pt idx="2">
                  <c:v>1 Hr After</c:v>
                </c:pt>
                <c:pt idx="3">
                  <c:v>2 Hrs After</c:v>
                </c:pt>
              </c:strCache>
            </c:strRef>
          </c:cat>
          <c:val>
            <c:numRef>
              <c:f>Resp!$B$10:$F$10</c:f>
              <c:numCache>
                <c:formatCode>General</c:formatCode>
                <c:ptCount val="4"/>
                <c:pt idx="0">
                  <c:v>29</c:v>
                </c:pt>
                <c:pt idx="1">
                  <c:v>26</c:v>
                </c:pt>
                <c:pt idx="2">
                  <c:v>23</c:v>
                </c:pt>
                <c:pt idx="3">
                  <c:v>21</c:v>
                </c:pt>
              </c:numCache>
            </c:numRef>
          </c:val>
          <c:smooth val="0"/>
          <c:extLst>
            <c:ext xmlns:c16="http://schemas.microsoft.com/office/drawing/2014/chart" uri="{C3380CC4-5D6E-409C-BE32-E72D297353CC}">
              <c16:uniqueId val="{0000000A-D37B-2D43-8FD7-F2090E4E4A85}"/>
            </c:ext>
          </c:extLst>
        </c:ser>
        <c:ser>
          <c:idx val="12"/>
          <c:order val="11"/>
          <c:spPr>
            <a:ln w="12700" cap="rnd">
              <a:solidFill>
                <a:sysClr val="windowText" lastClr="000000">
                  <a:lumMod val="50000"/>
                  <a:lumOff val="50000"/>
                </a:sysClr>
              </a:solidFill>
              <a:round/>
            </a:ln>
            <a:effectLst/>
          </c:spPr>
          <c:marker>
            <c:symbol val="circle"/>
            <c:size val="5"/>
            <c:spPr>
              <a:solidFill>
                <a:sysClr val="window" lastClr="FFFFFF"/>
              </a:solidFill>
              <a:ln w="9525">
                <a:solidFill>
                  <a:sysClr val="windowText" lastClr="000000">
                    <a:lumMod val="50000"/>
                    <a:lumOff val="50000"/>
                  </a:sysClr>
                </a:solidFill>
              </a:ln>
              <a:effectLst/>
            </c:spPr>
          </c:marker>
          <c:cat>
            <c:strRef>
              <c:f>Resp!$B$1:$F$1</c:f>
              <c:strCache>
                <c:ptCount val="4"/>
                <c:pt idx="0">
                  <c:v>2 Hrs Before</c:v>
                </c:pt>
                <c:pt idx="1">
                  <c:v>1 Hr Before</c:v>
                </c:pt>
                <c:pt idx="2">
                  <c:v>1 Hr After</c:v>
                </c:pt>
                <c:pt idx="3">
                  <c:v>2 Hrs After</c:v>
                </c:pt>
              </c:strCache>
            </c:strRef>
          </c:cat>
          <c:val>
            <c:numRef>
              <c:f>Resp!$B$12:$F$12</c:f>
              <c:numCache>
                <c:formatCode>General</c:formatCode>
                <c:ptCount val="4"/>
                <c:pt idx="0">
                  <c:v>20</c:v>
                </c:pt>
                <c:pt idx="1">
                  <c:v>21</c:v>
                </c:pt>
                <c:pt idx="2">
                  <c:v>19</c:v>
                </c:pt>
                <c:pt idx="3">
                  <c:v>18</c:v>
                </c:pt>
              </c:numCache>
            </c:numRef>
          </c:val>
          <c:smooth val="0"/>
          <c:extLst>
            <c:ext xmlns:c16="http://schemas.microsoft.com/office/drawing/2014/chart" uri="{C3380CC4-5D6E-409C-BE32-E72D297353CC}">
              <c16:uniqueId val="{0000000B-D37B-2D43-8FD7-F2090E4E4A85}"/>
            </c:ext>
          </c:extLst>
        </c:ser>
        <c:dLbls>
          <c:showLegendKey val="0"/>
          <c:showVal val="0"/>
          <c:showCatName val="0"/>
          <c:showSerName val="0"/>
          <c:showPercent val="0"/>
          <c:showBubbleSize val="0"/>
        </c:dLbls>
        <c:marker val="1"/>
        <c:smooth val="0"/>
        <c:axId val="-2042757424"/>
        <c:axId val="-2028070992"/>
      </c:lineChart>
      <c:catAx>
        <c:axId val="-20427574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2028070992"/>
        <c:crosses val="autoZero"/>
        <c:auto val="0"/>
        <c:lblAlgn val="ctr"/>
        <c:lblOffset val="100"/>
        <c:noMultiLvlLbl val="0"/>
      </c:catAx>
      <c:valAx>
        <c:axId val="-202807099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Breaths per min</a:t>
                </a:r>
              </a:p>
            </c:rich>
          </c:tx>
          <c:layout>
            <c:manualLayout>
              <c:xMode val="edge"/>
              <c:yMode val="edge"/>
              <c:x val="0"/>
              <c:y val="0"/>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427574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Heart Rate</a:t>
            </a:r>
          </a:p>
        </c:rich>
      </c:tx>
      <c:layout>
        <c:manualLayout>
          <c:xMode val="edge"/>
          <c:yMode val="edge"/>
          <c:x val="0.403291132845976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7999450007417428"/>
          <c:y val="0.19239417989418001"/>
          <c:w val="0.77817993243517214"/>
          <c:h val="0.63758228164387154"/>
        </c:manualLayout>
      </c:layout>
      <c:barChart>
        <c:barDir val="col"/>
        <c:grouping val="clustered"/>
        <c:varyColors val="0"/>
        <c:ser>
          <c:idx val="1"/>
          <c:order val="1"/>
          <c:spPr>
            <a:solidFill>
              <a:sysClr val="window" lastClr="FFFFFF"/>
            </a:solidFill>
            <a:ln w="25400">
              <a:solidFill>
                <a:sysClr val="windowText" lastClr="000000"/>
              </a:solidFill>
            </a:ln>
            <a:effectLst/>
          </c:spPr>
          <c:invertIfNegative val="0"/>
          <c:cat>
            <c:strRef>
              <c:f>HR!$B$1:$F$1</c:f>
              <c:strCache>
                <c:ptCount val="4"/>
                <c:pt idx="0">
                  <c:v>2 Hrs Before</c:v>
                </c:pt>
                <c:pt idx="1">
                  <c:v>1 Hr Before</c:v>
                </c:pt>
                <c:pt idx="2">
                  <c:v>1 Hr After</c:v>
                </c:pt>
                <c:pt idx="3">
                  <c:v>2 Hrs After</c:v>
                </c:pt>
              </c:strCache>
            </c:strRef>
          </c:cat>
          <c:val>
            <c:numRef>
              <c:f>HR!$B$13:$F$13</c:f>
              <c:numCache>
                <c:formatCode>General</c:formatCode>
                <c:ptCount val="4"/>
                <c:pt idx="0">
                  <c:v>92.374999999999986</c:v>
                </c:pt>
                <c:pt idx="1">
                  <c:v>92.333333333333186</c:v>
                </c:pt>
                <c:pt idx="2">
                  <c:v>95.3</c:v>
                </c:pt>
                <c:pt idx="3">
                  <c:v>88</c:v>
                </c:pt>
              </c:numCache>
            </c:numRef>
          </c:val>
          <c:extLst>
            <c:ext xmlns:c16="http://schemas.microsoft.com/office/drawing/2014/chart" uri="{C3380CC4-5D6E-409C-BE32-E72D297353CC}">
              <c16:uniqueId val="{00000000-2451-C34C-9DC2-9574709E2D75}"/>
            </c:ext>
          </c:extLst>
        </c:ser>
        <c:dLbls>
          <c:showLegendKey val="0"/>
          <c:showVal val="0"/>
          <c:showCatName val="0"/>
          <c:showSerName val="0"/>
          <c:showPercent val="0"/>
          <c:showBubbleSize val="0"/>
        </c:dLbls>
        <c:gapWidth val="100"/>
        <c:axId val="2145332352"/>
        <c:axId val="2143349392"/>
      </c:barChart>
      <c:lineChart>
        <c:grouping val="standard"/>
        <c:varyColors val="0"/>
        <c:ser>
          <c:idx val="0"/>
          <c:order val="0"/>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HR!$B$12:$F$12</c:f>
              <c:numCache>
                <c:formatCode>General</c:formatCode>
                <c:ptCount val="4"/>
                <c:pt idx="0">
                  <c:v>113</c:v>
                </c:pt>
                <c:pt idx="1">
                  <c:v>111</c:v>
                </c:pt>
                <c:pt idx="2">
                  <c:v>109</c:v>
                </c:pt>
                <c:pt idx="3">
                  <c:v>105</c:v>
                </c:pt>
              </c:numCache>
            </c:numRef>
          </c:val>
          <c:smooth val="0"/>
          <c:extLst>
            <c:ext xmlns:c16="http://schemas.microsoft.com/office/drawing/2014/chart" uri="{C3380CC4-5D6E-409C-BE32-E72D297353CC}">
              <c16:uniqueId val="{00000001-2451-C34C-9DC2-9574709E2D75}"/>
            </c:ext>
          </c:extLst>
        </c:ser>
        <c:ser>
          <c:idx val="2"/>
          <c:order val="2"/>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HR!$B$2:$F$2</c:f>
              <c:numCache>
                <c:formatCode>General</c:formatCode>
                <c:ptCount val="4"/>
                <c:pt idx="0">
                  <c:v>106</c:v>
                </c:pt>
                <c:pt idx="1">
                  <c:v>104</c:v>
                </c:pt>
                <c:pt idx="2">
                  <c:v>110</c:v>
                </c:pt>
                <c:pt idx="3">
                  <c:v>101</c:v>
                </c:pt>
              </c:numCache>
            </c:numRef>
          </c:val>
          <c:smooth val="0"/>
          <c:extLst>
            <c:ext xmlns:c16="http://schemas.microsoft.com/office/drawing/2014/chart" uri="{C3380CC4-5D6E-409C-BE32-E72D297353CC}">
              <c16:uniqueId val="{00000002-2451-C34C-9DC2-9574709E2D75}"/>
            </c:ext>
          </c:extLst>
        </c:ser>
        <c:ser>
          <c:idx val="3"/>
          <c:order val="3"/>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HR!$B$3:$F$3</c:f>
              <c:numCache>
                <c:formatCode>General</c:formatCode>
                <c:ptCount val="4"/>
                <c:pt idx="0">
                  <c:v>74</c:v>
                </c:pt>
                <c:pt idx="1">
                  <c:v>75</c:v>
                </c:pt>
                <c:pt idx="2">
                  <c:v>77</c:v>
                </c:pt>
                <c:pt idx="3">
                  <c:v>67</c:v>
                </c:pt>
              </c:numCache>
            </c:numRef>
          </c:val>
          <c:smooth val="0"/>
          <c:extLst>
            <c:ext xmlns:c16="http://schemas.microsoft.com/office/drawing/2014/chart" uri="{C3380CC4-5D6E-409C-BE32-E72D297353CC}">
              <c16:uniqueId val="{00000003-2451-C34C-9DC2-9574709E2D75}"/>
            </c:ext>
          </c:extLst>
        </c:ser>
        <c:ser>
          <c:idx val="4"/>
          <c:order val="4"/>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HR!$B$4:$F$4</c:f>
              <c:numCache>
                <c:formatCode>General</c:formatCode>
                <c:ptCount val="4"/>
                <c:pt idx="0">
                  <c:v>115</c:v>
                </c:pt>
                <c:pt idx="2">
                  <c:v>114</c:v>
                </c:pt>
                <c:pt idx="3">
                  <c:v>105</c:v>
                </c:pt>
              </c:numCache>
            </c:numRef>
          </c:val>
          <c:smooth val="0"/>
          <c:extLst>
            <c:ext xmlns:c16="http://schemas.microsoft.com/office/drawing/2014/chart" uri="{C3380CC4-5D6E-409C-BE32-E72D297353CC}">
              <c16:uniqueId val="{00000004-2451-C34C-9DC2-9574709E2D75}"/>
            </c:ext>
          </c:extLst>
        </c:ser>
        <c:ser>
          <c:idx val="6"/>
          <c:order val="6"/>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HR!$B$6:$F$6</c:f>
              <c:numCache>
                <c:formatCode>General</c:formatCode>
                <c:ptCount val="4"/>
                <c:pt idx="0">
                  <c:v>113</c:v>
                </c:pt>
                <c:pt idx="1">
                  <c:v>121</c:v>
                </c:pt>
                <c:pt idx="2">
                  <c:v>110</c:v>
                </c:pt>
              </c:numCache>
            </c:numRef>
          </c:val>
          <c:smooth val="0"/>
          <c:extLst>
            <c:ext xmlns:c16="http://schemas.microsoft.com/office/drawing/2014/chart" uri="{C3380CC4-5D6E-409C-BE32-E72D297353CC}">
              <c16:uniqueId val="{00000005-2451-C34C-9DC2-9574709E2D75}"/>
            </c:ext>
          </c:extLst>
        </c:ser>
        <c:ser>
          <c:idx val="7"/>
          <c:order val="7"/>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HR!$B$7:$F$7</c:f>
              <c:numCache>
                <c:formatCode>General</c:formatCode>
                <c:ptCount val="4"/>
                <c:pt idx="1">
                  <c:v>83</c:v>
                </c:pt>
                <c:pt idx="2">
                  <c:v>86</c:v>
                </c:pt>
                <c:pt idx="3">
                  <c:v>92</c:v>
                </c:pt>
              </c:numCache>
            </c:numRef>
          </c:val>
          <c:smooth val="0"/>
          <c:extLst>
            <c:ext xmlns:c16="http://schemas.microsoft.com/office/drawing/2014/chart" uri="{C3380CC4-5D6E-409C-BE32-E72D297353CC}">
              <c16:uniqueId val="{00000006-2451-C34C-9DC2-9574709E2D75}"/>
            </c:ext>
          </c:extLst>
        </c:ser>
        <c:ser>
          <c:idx val="8"/>
          <c:order val="8"/>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HR!$B$8:$F$8</c:f>
              <c:numCache>
                <c:formatCode>General</c:formatCode>
                <c:ptCount val="4"/>
                <c:pt idx="1">
                  <c:v>89</c:v>
                </c:pt>
                <c:pt idx="2">
                  <c:v>97</c:v>
                </c:pt>
                <c:pt idx="3">
                  <c:v>92</c:v>
                </c:pt>
              </c:numCache>
            </c:numRef>
          </c:val>
          <c:smooth val="0"/>
          <c:extLst>
            <c:ext xmlns:c16="http://schemas.microsoft.com/office/drawing/2014/chart" uri="{C3380CC4-5D6E-409C-BE32-E72D297353CC}">
              <c16:uniqueId val="{00000007-2451-C34C-9DC2-9574709E2D75}"/>
            </c:ext>
          </c:extLst>
        </c:ser>
        <c:ser>
          <c:idx val="9"/>
          <c:order val="9"/>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HR!$B$9:$F$9</c:f>
              <c:numCache>
                <c:formatCode>General</c:formatCode>
                <c:ptCount val="4"/>
                <c:pt idx="1">
                  <c:v>119</c:v>
                </c:pt>
                <c:pt idx="2">
                  <c:v>116</c:v>
                </c:pt>
                <c:pt idx="3">
                  <c:v>117</c:v>
                </c:pt>
              </c:numCache>
            </c:numRef>
          </c:val>
          <c:smooth val="0"/>
          <c:extLst>
            <c:ext xmlns:c16="http://schemas.microsoft.com/office/drawing/2014/chart" uri="{C3380CC4-5D6E-409C-BE32-E72D297353CC}">
              <c16:uniqueId val="{00000008-2451-C34C-9DC2-9574709E2D75}"/>
            </c:ext>
          </c:extLst>
        </c:ser>
        <c:ser>
          <c:idx val="10"/>
          <c:order val="10"/>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f>HR!$B$1:$F$1</c:f>
              <c:strCache>
                <c:ptCount val="4"/>
                <c:pt idx="0">
                  <c:v>2 Hrs Before</c:v>
                </c:pt>
                <c:pt idx="1">
                  <c:v>1 Hr Before</c:v>
                </c:pt>
                <c:pt idx="2">
                  <c:v>1 Hr After</c:v>
                </c:pt>
                <c:pt idx="3">
                  <c:v>2 Hrs After</c:v>
                </c:pt>
              </c:strCache>
            </c:strRef>
          </c:cat>
          <c:val>
            <c:numRef>
              <c:f>HR!$B$10:$F$10</c:f>
              <c:numCache>
                <c:formatCode>General</c:formatCode>
                <c:ptCount val="4"/>
                <c:pt idx="0">
                  <c:v>87</c:v>
                </c:pt>
                <c:pt idx="1">
                  <c:v>72</c:v>
                </c:pt>
                <c:pt idx="2">
                  <c:v>78</c:v>
                </c:pt>
                <c:pt idx="3">
                  <c:v>74</c:v>
                </c:pt>
              </c:numCache>
            </c:numRef>
          </c:val>
          <c:smooth val="0"/>
          <c:extLst>
            <c:ext xmlns:c16="http://schemas.microsoft.com/office/drawing/2014/chart" uri="{C3380CC4-5D6E-409C-BE32-E72D297353CC}">
              <c16:uniqueId val="{00000009-2451-C34C-9DC2-9574709E2D75}"/>
            </c:ext>
          </c:extLst>
        </c:ser>
        <c:ser>
          <c:idx val="12"/>
          <c:order val="11"/>
          <c:spPr>
            <a:ln w="12700" cap="rnd">
              <a:solidFill>
                <a:sysClr val="windowText" lastClr="000000">
                  <a:lumMod val="50000"/>
                  <a:lumOff val="50000"/>
                </a:sysClr>
              </a:solidFill>
              <a:round/>
            </a:ln>
            <a:effectLst/>
          </c:spPr>
          <c:marker>
            <c:symbol val="circle"/>
            <c:size val="5"/>
            <c:spPr>
              <a:solidFill>
                <a:sysClr val="window" lastClr="FFFFFF"/>
              </a:solidFill>
              <a:ln w="12700">
                <a:solidFill>
                  <a:sysClr val="windowText" lastClr="000000">
                    <a:lumMod val="50000"/>
                    <a:lumOff val="50000"/>
                  </a:sysClr>
                </a:solidFill>
              </a:ln>
              <a:effectLst/>
            </c:spPr>
          </c:marker>
          <c:cat>
            <c:strRef>
              <c:f>HR!$B$1:$F$1</c:f>
              <c:strCache>
                <c:ptCount val="4"/>
                <c:pt idx="0">
                  <c:v>2 Hrs Before</c:v>
                </c:pt>
                <c:pt idx="1">
                  <c:v>1 Hr Before</c:v>
                </c:pt>
                <c:pt idx="2">
                  <c:v>1 Hr After</c:v>
                </c:pt>
                <c:pt idx="3">
                  <c:v>2 Hrs After</c:v>
                </c:pt>
              </c:strCache>
            </c:strRef>
          </c:cat>
          <c:val>
            <c:numRef>
              <c:f>HR!$B$11:$F$11</c:f>
              <c:numCache>
                <c:formatCode>General</c:formatCode>
                <c:ptCount val="4"/>
                <c:pt idx="0">
                  <c:v>61</c:v>
                </c:pt>
                <c:pt idx="1">
                  <c:v>65</c:v>
                </c:pt>
                <c:pt idx="2">
                  <c:v>72</c:v>
                </c:pt>
                <c:pt idx="3">
                  <c:v>66</c:v>
                </c:pt>
              </c:numCache>
            </c:numRef>
          </c:val>
          <c:smooth val="0"/>
          <c:extLst>
            <c:ext xmlns:c16="http://schemas.microsoft.com/office/drawing/2014/chart" uri="{C3380CC4-5D6E-409C-BE32-E72D297353CC}">
              <c16:uniqueId val="{0000000A-2451-C34C-9DC2-9574709E2D75}"/>
            </c:ext>
          </c:extLst>
        </c:ser>
        <c:dLbls>
          <c:showLegendKey val="0"/>
          <c:showVal val="0"/>
          <c:showCatName val="0"/>
          <c:showSerName val="0"/>
          <c:showPercent val="0"/>
          <c:showBubbleSize val="0"/>
        </c:dLbls>
        <c:marker val="1"/>
        <c:smooth val="0"/>
        <c:axId val="2145332352"/>
        <c:axId val="2143349392"/>
        <c:extLst>
          <c:ext xmlns:c15="http://schemas.microsoft.com/office/drawing/2012/chart" uri="{02D57815-91ED-43cb-92C2-25804820EDAC}">
            <c15:filteredLineSeries>
              <c15:ser>
                <c:idx val="5"/>
                <c:order val="5"/>
                <c:spPr>
                  <a:ln w="12700" cap="rnd">
                    <a:solidFill>
                      <a:schemeClr val="tx1">
                        <a:lumMod val="50000"/>
                        <a:lumOff val="50000"/>
                      </a:schemeClr>
                    </a:solidFill>
                    <a:round/>
                  </a:ln>
                  <a:effectLst/>
                </c:spPr>
                <c:marker>
                  <c:symbol val="circle"/>
                  <c:size val="5"/>
                  <c:spPr>
                    <a:solidFill>
                      <a:schemeClr val="bg1"/>
                    </a:solidFill>
                    <a:ln w="12700">
                      <a:solidFill>
                        <a:schemeClr val="tx1">
                          <a:lumMod val="50000"/>
                          <a:lumOff val="50000"/>
                        </a:schemeClr>
                      </a:solidFill>
                    </a:ln>
                    <a:effectLst/>
                  </c:spPr>
                </c:marker>
                <c:cat>
                  <c:strRef>
                    <c:extLst>
                      <c:ext uri="{02D57815-91ED-43cb-92C2-25804820EDAC}">
                        <c15:formulaRef>
                          <c15:sqref>HR!$B$1:$F$1</c15:sqref>
                        </c15:formulaRef>
                      </c:ext>
                    </c:extLst>
                    <c:strCache>
                      <c:ptCount val="4"/>
                      <c:pt idx="0">
                        <c:v>2 Hrs Before</c:v>
                      </c:pt>
                      <c:pt idx="1">
                        <c:v>1 Hr Before</c:v>
                      </c:pt>
                      <c:pt idx="2">
                        <c:v>1 Hr After</c:v>
                      </c:pt>
                      <c:pt idx="3">
                        <c:v>2 Hrs After</c:v>
                      </c:pt>
                    </c:strCache>
                  </c:strRef>
                </c:cat>
                <c:val>
                  <c:numRef>
                    <c:extLst>
                      <c:ext uri="{02D57815-91ED-43cb-92C2-25804820EDAC}">
                        <c15:formulaRef>
                          <c15:sqref>HR!$B$5:$F$5</c15:sqref>
                        </c15:formulaRef>
                      </c:ext>
                    </c:extLst>
                    <c:numCache>
                      <c:formatCode>General</c:formatCode>
                      <c:ptCount val="4"/>
                      <c:pt idx="0">
                        <c:v>70</c:v>
                      </c:pt>
                      <c:pt idx="1">
                        <c:v>75</c:v>
                      </c:pt>
                      <c:pt idx="2">
                        <c:v>70</c:v>
                      </c:pt>
                      <c:pt idx="3">
                        <c:v>65</c:v>
                      </c:pt>
                    </c:numCache>
                  </c:numRef>
                </c:val>
                <c:smooth val="0"/>
                <c:extLst>
                  <c:ext xmlns:c16="http://schemas.microsoft.com/office/drawing/2014/chart" uri="{C3380CC4-5D6E-409C-BE32-E72D297353CC}">
                    <c16:uniqueId val="{0000000B-2451-C34C-9DC2-9574709E2D75}"/>
                  </c:ext>
                </c:extLst>
              </c15:ser>
            </c15:filteredLineSeries>
          </c:ext>
        </c:extLst>
      </c:lineChart>
      <c:catAx>
        <c:axId val="21453323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2143349392"/>
        <c:crosses val="autoZero"/>
        <c:auto val="0"/>
        <c:lblAlgn val="ctr"/>
        <c:lblOffset val="100"/>
        <c:noMultiLvlLbl val="0"/>
      </c:catAx>
      <c:valAx>
        <c:axId val="214334939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Beats per min</a:t>
                </a:r>
              </a:p>
            </c:rich>
          </c:tx>
          <c:layout>
            <c:manualLayout>
              <c:xMode val="edge"/>
              <c:yMode val="edge"/>
              <c:x val="0"/>
              <c:y val="0"/>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1453323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a:t>DREAMS Ratings</a:t>
            </a:r>
          </a:p>
        </c:rich>
      </c:tx>
      <c:layout>
        <c:manualLayout>
          <c:xMode val="edge"/>
          <c:yMode val="edge"/>
          <c:x val="0.321782225138524"/>
          <c:y val="0"/>
        </c:manualLayout>
      </c:layout>
      <c:overlay val="1"/>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02224773986585"/>
          <c:y val="0.118277923592884"/>
          <c:w val="0.75256379410907004"/>
          <c:h val="0.61621682706328396"/>
        </c:manualLayout>
      </c:layout>
      <c:barChart>
        <c:barDir val="col"/>
        <c:grouping val="stacked"/>
        <c:varyColors val="0"/>
        <c:ser>
          <c:idx val="0"/>
          <c:order val="0"/>
          <c:tx>
            <c:v>Agree</c:v>
          </c:tx>
          <c:spPr>
            <a:solidFill>
              <a:srgbClr val="0070C0"/>
            </a:solidFill>
            <a:ln>
              <a:noFill/>
            </a:ln>
            <a:effectLst/>
          </c:spPr>
          <c:invertIfNegative val="0"/>
          <c:cat>
            <c:strLit>
              <c:ptCount val="5"/>
              <c:pt idx="0">
                <c:v>Liked</c:v>
              </c:pt>
              <c:pt idx="1">
                <c:v>Comfort</c:v>
              </c:pt>
              <c:pt idx="2">
                <c:v>After</c:v>
              </c:pt>
              <c:pt idx="3">
                <c:v>Slept</c:v>
              </c:pt>
              <c:pt idx="4">
                <c:v>Pain</c:v>
              </c:pt>
            </c:strLit>
          </c:cat>
          <c:val>
            <c:numRef>
              <c:f>'C:\Users\Triton\Google Drive\VR\Writing\First Publication\Data Analysis\[DREAMS Data Analysis.xlsx]DREAMS First Set'!$S$18:$W$18</c:f>
              <c:numCache>
                <c:formatCode>General</c:formatCode>
                <c:ptCount val="5"/>
                <c:pt idx="0">
                  <c:v>85.294117647058826</c:v>
                </c:pt>
                <c:pt idx="1">
                  <c:v>88.235294117647072</c:v>
                </c:pt>
                <c:pt idx="2">
                  <c:v>11.111111111111111</c:v>
                </c:pt>
                <c:pt idx="3">
                  <c:v>0</c:v>
                </c:pt>
                <c:pt idx="4">
                  <c:v>11.111111111111111</c:v>
                </c:pt>
              </c:numCache>
            </c:numRef>
          </c:val>
          <c:extLst>
            <c:ext xmlns:c16="http://schemas.microsoft.com/office/drawing/2014/chart" uri="{C3380CC4-5D6E-409C-BE32-E72D297353CC}">
              <c16:uniqueId val="{00000000-BCEF-3E41-B235-6C3A547EC564}"/>
            </c:ext>
          </c:extLst>
        </c:ser>
        <c:ser>
          <c:idx val="1"/>
          <c:order val="1"/>
          <c:tx>
            <c:v>Neutral</c:v>
          </c:tx>
          <c:spPr>
            <a:solidFill>
              <a:schemeClr val="tx1">
                <a:lumMod val="50000"/>
                <a:lumOff val="50000"/>
              </a:schemeClr>
            </a:solidFill>
            <a:ln>
              <a:noFill/>
            </a:ln>
            <a:effectLst/>
          </c:spPr>
          <c:invertIfNegative val="0"/>
          <c:cat>
            <c:strLit>
              <c:ptCount val="5"/>
              <c:pt idx="0">
                <c:v>Liked</c:v>
              </c:pt>
              <c:pt idx="1">
                <c:v>Comfort</c:v>
              </c:pt>
              <c:pt idx="2">
                <c:v>After</c:v>
              </c:pt>
              <c:pt idx="3">
                <c:v>Slept</c:v>
              </c:pt>
              <c:pt idx="4">
                <c:v>Pain</c:v>
              </c:pt>
            </c:strLit>
          </c:cat>
          <c:val>
            <c:numRef>
              <c:f>'C:\Users\Triton\Google Drive\VR\Writing\First Publication\Data Analysis\[DREAMS Data Analysis.xlsx]DREAMS First Set'!$S$19:$W$19</c:f>
              <c:numCache>
                <c:formatCode>General</c:formatCode>
                <c:ptCount val="5"/>
                <c:pt idx="0">
                  <c:v>0</c:v>
                </c:pt>
                <c:pt idx="1">
                  <c:v>0</c:v>
                </c:pt>
                <c:pt idx="2">
                  <c:v>55.555555555555557</c:v>
                </c:pt>
                <c:pt idx="3">
                  <c:v>62.5</c:v>
                </c:pt>
                <c:pt idx="4">
                  <c:v>55.555555555555557</c:v>
                </c:pt>
              </c:numCache>
            </c:numRef>
          </c:val>
          <c:extLst>
            <c:ext xmlns:c16="http://schemas.microsoft.com/office/drawing/2014/chart" uri="{C3380CC4-5D6E-409C-BE32-E72D297353CC}">
              <c16:uniqueId val="{00000001-BCEF-3E41-B235-6C3A547EC564}"/>
            </c:ext>
          </c:extLst>
        </c:ser>
        <c:ser>
          <c:idx val="2"/>
          <c:order val="2"/>
          <c:tx>
            <c:v>Disagree</c:v>
          </c:tx>
          <c:spPr>
            <a:solidFill>
              <a:schemeClr val="accent2">
                <a:lumMod val="75000"/>
              </a:schemeClr>
            </a:solidFill>
            <a:ln>
              <a:noFill/>
            </a:ln>
            <a:effectLst/>
          </c:spPr>
          <c:invertIfNegative val="0"/>
          <c:cat>
            <c:strLit>
              <c:ptCount val="5"/>
              <c:pt idx="0">
                <c:v>Liked</c:v>
              </c:pt>
              <c:pt idx="1">
                <c:v>Comfort</c:v>
              </c:pt>
              <c:pt idx="2">
                <c:v>After</c:v>
              </c:pt>
              <c:pt idx="3">
                <c:v>Slept</c:v>
              </c:pt>
              <c:pt idx="4">
                <c:v>Pain</c:v>
              </c:pt>
            </c:strLit>
          </c:cat>
          <c:val>
            <c:numRef>
              <c:f>'C:\Users\Triton\Google Drive\VR\Writing\First Publication\Data Analysis\[DREAMS Data Analysis.xlsx]DREAMS First Set'!$S$20:$W$20</c:f>
              <c:numCache>
                <c:formatCode>General</c:formatCode>
                <c:ptCount val="5"/>
                <c:pt idx="0">
                  <c:v>14.705882352941179</c:v>
                </c:pt>
                <c:pt idx="1">
                  <c:v>11.76470588235294</c:v>
                </c:pt>
                <c:pt idx="2">
                  <c:v>33.333333333333329</c:v>
                </c:pt>
                <c:pt idx="3">
                  <c:v>37.5</c:v>
                </c:pt>
                <c:pt idx="4">
                  <c:v>33.333333333333329</c:v>
                </c:pt>
              </c:numCache>
            </c:numRef>
          </c:val>
          <c:extLst>
            <c:ext xmlns:c16="http://schemas.microsoft.com/office/drawing/2014/chart" uri="{C3380CC4-5D6E-409C-BE32-E72D297353CC}">
              <c16:uniqueId val="{00000002-BCEF-3E41-B235-6C3A547EC564}"/>
            </c:ext>
          </c:extLst>
        </c:ser>
        <c:dLbls>
          <c:showLegendKey val="0"/>
          <c:showVal val="0"/>
          <c:showCatName val="0"/>
          <c:showSerName val="0"/>
          <c:showPercent val="0"/>
          <c:showBubbleSize val="0"/>
        </c:dLbls>
        <c:gapWidth val="150"/>
        <c:overlap val="100"/>
        <c:axId val="2143430000"/>
        <c:axId val="2143365360"/>
      </c:barChart>
      <c:catAx>
        <c:axId val="21434300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143365360"/>
        <c:crosses val="autoZero"/>
        <c:auto val="1"/>
        <c:lblAlgn val="ctr"/>
        <c:lblOffset val="100"/>
        <c:noMultiLvlLbl val="0"/>
      </c:catAx>
      <c:valAx>
        <c:axId val="2143365360"/>
        <c:scaling>
          <c:orientation val="minMax"/>
          <c:max val="10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t>Avg</a:t>
                </a:r>
                <a:r>
                  <a:rPr lang="en-US" sz="1200" baseline="0"/>
                  <a:t> % Agree</a:t>
                </a:r>
                <a:endParaRPr 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143430000"/>
        <c:crosses val="autoZero"/>
        <c:crossBetween val="between"/>
        <c:majorUnit val="20"/>
      </c:valAx>
      <c:spPr>
        <a:noFill/>
        <a:ln>
          <a:noFill/>
        </a:ln>
        <a:effectLst/>
      </c:spPr>
    </c:plotArea>
    <c:legend>
      <c:legendPos val="b"/>
      <c:layout>
        <c:manualLayout>
          <c:xMode val="edge"/>
          <c:yMode val="edge"/>
          <c:x val="0.17148184601924801"/>
          <c:y val="0.90921770195392204"/>
          <c:w val="0.75050816564596101"/>
          <c:h val="8.9331802274715696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11-17T15:31:58.539"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12F05-552C-4BB4-8607-09536B8E7890}" type="datetimeFigureOut">
              <a:rPr lang="en-US" smtClean="0"/>
              <a:t>4/14/22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B1126-A4E7-42F2-AD87-AFEF4581D3D8}" type="slidenum">
              <a:rPr lang="en-US" smtClean="0"/>
              <a:t>‹#›</a:t>
            </a:fld>
            <a:endParaRPr lang="en-US"/>
          </a:p>
        </p:txBody>
      </p:sp>
    </p:spTree>
    <p:extLst>
      <p:ext uri="{BB962C8B-B14F-4D97-AF65-F5344CB8AC3E}">
        <p14:creationId xmlns:p14="http://schemas.microsoft.com/office/powerpoint/2010/main" val="403542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B1126-A4E7-42F2-AD87-AFEF4581D3D8}" type="slidenum">
              <a:rPr lang="en-US" smtClean="0"/>
              <a:t>3</a:t>
            </a:fld>
            <a:endParaRPr lang="en-US"/>
          </a:p>
        </p:txBody>
      </p:sp>
    </p:spTree>
    <p:extLst>
      <p:ext uri="{BB962C8B-B14F-4D97-AF65-F5344CB8AC3E}">
        <p14:creationId xmlns:p14="http://schemas.microsoft.com/office/powerpoint/2010/main" val="250092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25CB-07FB-4A44-AEC6-E4A18BFBAF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D51864-9F7D-4836-9EDA-946EDE641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F0707F-9D89-4EE6-AB0F-34FD348F430E}"/>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4851EA01-30C3-4FF7-92BF-CA744CED5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FF05C-67ED-4678-A977-7A0F920BE56B}"/>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245622038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1336-A5A5-47C1-A19E-988222D579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19A4B-F1A4-4948-AB0C-4137BE4F5F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91EB8-A5AF-45F1-907A-65B1FC21D3ED}"/>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DBBF2C12-6CAD-442E-B8E5-F93726187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E15EC-3C93-4412-93BA-DF49ABD49B25}"/>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364954060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07AAD-1728-40B6-9D6B-B6F04224BA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01D8-42E9-4C55-8CB1-F7E0327DF0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B9EF7-23CB-40E6-8D02-B405EDF71D23}"/>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C04246F7-580F-42AC-BF48-89F6E5EA0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8054A-C3B3-471B-83A1-E8DEBD903C25}"/>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244940173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9C13-771B-487A-886A-DA6FE8BB5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8AF77-9121-45E3-AF92-32E1114F1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E100A-4A0F-4975-9E7A-319D94B9C9E6}"/>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A81E887E-6381-434F-B879-0D3D5BEF5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83CA8-203E-443C-8502-6D972773DD49}"/>
              </a:ext>
            </a:extLst>
          </p:cNvPr>
          <p:cNvSpPr>
            <a:spLocks noGrp="1"/>
          </p:cNvSpPr>
          <p:nvPr>
            <p:ph type="sldNum" sz="quarter" idx="12"/>
          </p:nvPr>
        </p:nvSpPr>
        <p:spPr>
          <a:xfrm>
            <a:off x="8610600" y="6356350"/>
            <a:ext cx="2743200" cy="365125"/>
          </a:xfrm>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61123648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6339-7CC8-4E57-88CD-B5CC816FC8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4AAD2B-345A-4659-AA53-51FAF4E30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C47D99-92CB-41EA-A90C-156F7F1E2D18}"/>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116D0CC1-64A6-4689-9E5F-BCCF39F46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582A2-2775-475C-862C-0FED72EA837E}"/>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234371896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899C-286F-47D6-BA65-4B29A69F7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9AB00-3CB2-47BA-B7D0-C5AD00C2EF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123584-F513-438E-946A-05A5BA5D8B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058A4-B172-4259-9B86-226184F47571}"/>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6" name="Footer Placeholder 5">
            <a:extLst>
              <a:ext uri="{FF2B5EF4-FFF2-40B4-BE49-F238E27FC236}">
                <a16:creationId xmlns:a16="http://schemas.microsoft.com/office/drawing/2014/main" id="{15B41151-72E8-49D9-8755-B8FD01A3B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45768-AB96-40ED-B1AF-C6D5247B23D9}"/>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162627616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F0C7-823E-4F71-842F-8B64751D3F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177863-9E53-4470-9C0C-28474B019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F6F7C-7D48-41C4-AB3B-0307E07ECF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9ED2E-0D55-40FC-B08C-1F803002DA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32937-BED0-49CD-AA3F-EB2E40D615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D8C692-5060-42F5-88E2-82535964746E}"/>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8" name="Footer Placeholder 7">
            <a:extLst>
              <a:ext uri="{FF2B5EF4-FFF2-40B4-BE49-F238E27FC236}">
                <a16:creationId xmlns:a16="http://schemas.microsoft.com/office/drawing/2014/main" id="{298E8F6C-5344-4F46-B001-330FBC103B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C5ED6E-4B29-4AEF-864C-EA34AA739A94}"/>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335946510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AF83-10C6-4132-85FF-917D6BE35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CBA9A4-6DDF-45CA-8E42-E7033160A7B6}"/>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4" name="Footer Placeholder 3">
            <a:extLst>
              <a:ext uri="{FF2B5EF4-FFF2-40B4-BE49-F238E27FC236}">
                <a16:creationId xmlns:a16="http://schemas.microsoft.com/office/drawing/2014/main" id="{72070EE9-C149-4E9D-AB48-142AC4A2D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1399D-1196-4943-8E46-074602A3CA5B}"/>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15050285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21FCF-9F94-4359-A799-FA326DA4F01E}"/>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3" name="Footer Placeholder 2">
            <a:extLst>
              <a:ext uri="{FF2B5EF4-FFF2-40B4-BE49-F238E27FC236}">
                <a16:creationId xmlns:a16="http://schemas.microsoft.com/office/drawing/2014/main" id="{2A0D1E6F-EB7C-4C34-B1FB-0D7457317D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6C41C8-08C0-4984-A58F-3CAD6380A564}"/>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260916942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F59F-DC6E-4DFA-A054-59E53F484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79844-BFAC-4088-99DB-059B4DEB2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E54B8-AEB6-4053-BD31-6E98C62F5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779DD-2B95-4CA0-BEFC-C102B39A306E}"/>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6" name="Footer Placeholder 5">
            <a:extLst>
              <a:ext uri="{FF2B5EF4-FFF2-40B4-BE49-F238E27FC236}">
                <a16:creationId xmlns:a16="http://schemas.microsoft.com/office/drawing/2014/main" id="{2D6994B5-0B89-4893-B07D-64D7D4FEF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7F39E8-2DAA-4733-A456-58A6A94B2103}"/>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292128738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8CAD-98E9-4060-98DA-65B093BEB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F41D6-E3A2-439A-A62C-3C2B84D36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953608-ABFF-44D0-A195-A571AD204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C6907-8C75-40AC-BE20-1BEEC80B6CE4}"/>
              </a:ext>
            </a:extLst>
          </p:cNvPr>
          <p:cNvSpPr>
            <a:spLocks noGrp="1"/>
          </p:cNvSpPr>
          <p:nvPr>
            <p:ph type="dt" sz="half" idx="10"/>
          </p:nvPr>
        </p:nvSpPr>
        <p:spPr/>
        <p:txBody>
          <a:bodyPr/>
          <a:lstStyle/>
          <a:p>
            <a:fld id="{65D3804D-01A1-4832-8369-4AEBCC5B06EA}" type="datetimeFigureOut">
              <a:rPr lang="en-US" smtClean="0"/>
              <a:t>4/14/22</a:t>
            </a:fld>
            <a:endParaRPr lang="en-US"/>
          </a:p>
        </p:txBody>
      </p:sp>
      <p:sp>
        <p:nvSpPr>
          <p:cNvPr id="6" name="Footer Placeholder 5">
            <a:extLst>
              <a:ext uri="{FF2B5EF4-FFF2-40B4-BE49-F238E27FC236}">
                <a16:creationId xmlns:a16="http://schemas.microsoft.com/office/drawing/2014/main" id="{FC124497-3B33-4850-A9FA-15A2D326C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B1D3A-C808-432C-9FE6-C0653B76C7CD}"/>
              </a:ext>
            </a:extLst>
          </p:cNvPr>
          <p:cNvSpPr>
            <a:spLocks noGrp="1"/>
          </p:cNvSpPr>
          <p:nvPr>
            <p:ph type="sldNum" sz="quarter" idx="12"/>
          </p:nvPr>
        </p:nvSpPr>
        <p:spPr/>
        <p:txBody>
          <a:bodyPr/>
          <a:lstStyle/>
          <a:p>
            <a:fld id="{10BBBE29-8BBB-47BE-97A5-03DB255785A7}" type="slidenum">
              <a:rPr lang="en-US" smtClean="0"/>
              <a:t>‹#›</a:t>
            </a:fld>
            <a:endParaRPr lang="en-US"/>
          </a:p>
        </p:txBody>
      </p:sp>
    </p:spTree>
    <p:extLst>
      <p:ext uri="{BB962C8B-B14F-4D97-AF65-F5344CB8AC3E}">
        <p14:creationId xmlns:p14="http://schemas.microsoft.com/office/powerpoint/2010/main" val="34245723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02DAA-0118-4D86-B27B-EF61F9016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CFC57C-B875-4880-8F26-66A878FB6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0CA5E-C412-488A-8914-91C87A6F4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3804D-01A1-4832-8369-4AEBCC5B06EA}" type="datetimeFigureOut">
              <a:rPr lang="en-US" smtClean="0"/>
              <a:t>4/14/22</a:t>
            </a:fld>
            <a:endParaRPr lang="en-US"/>
          </a:p>
        </p:txBody>
      </p:sp>
      <p:sp>
        <p:nvSpPr>
          <p:cNvPr id="5" name="Footer Placeholder 4">
            <a:extLst>
              <a:ext uri="{FF2B5EF4-FFF2-40B4-BE49-F238E27FC236}">
                <a16:creationId xmlns:a16="http://schemas.microsoft.com/office/drawing/2014/main" id="{24189DE6-0FAA-4C98-9EF6-98D9C7660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8A92A-43CB-43F6-9A85-CC6D84EE3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BBE29-8BBB-47BE-97A5-03DB255785A7}" type="slidenum">
              <a:rPr lang="en-US" smtClean="0"/>
              <a:t>‹#›</a:t>
            </a:fld>
            <a:endParaRPr lang="en-US"/>
          </a:p>
        </p:txBody>
      </p:sp>
    </p:spTree>
    <p:extLst>
      <p:ext uri="{BB962C8B-B14F-4D97-AF65-F5344CB8AC3E}">
        <p14:creationId xmlns:p14="http://schemas.microsoft.com/office/powerpoint/2010/main" val="374957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6E4584-C6DD-4326-AE76-F65A20ADE025}"/>
              </a:ext>
            </a:extLst>
          </p:cNvPr>
          <p:cNvPicPr>
            <a:picLocks noChangeAspect="1"/>
          </p:cNvPicPr>
          <p:nvPr/>
        </p:nvPicPr>
        <p:blipFill rotWithShape="1">
          <a:blip r:embed="rId2">
            <a:extLst>
              <a:ext uri="{28A0092B-C50C-407E-A947-70E740481C1C}">
                <a14:useLocalDpi xmlns:a14="http://schemas.microsoft.com/office/drawing/2010/main" val="0"/>
              </a:ext>
            </a:extLst>
          </a:blip>
          <a:srcRect l="4243" t="78" r="4243"/>
          <a:stretch/>
        </p:blipFill>
        <p:spPr>
          <a:xfrm>
            <a:off x="-102705" y="0"/>
            <a:ext cx="12294705" cy="6915771"/>
          </a:xfrm>
          <a:prstGeom prst="rect">
            <a:avLst/>
          </a:prstGeom>
          <a:solidFill>
            <a:srgbClr val="240C4C"/>
          </a:solidFill>
          <a:ln>
            <a:noFill/>
          </a:ln>
        </p:spPr>
      </p:pic>
      <p:sp>
        <p:nvSpPr>
          <p:cNvPr id="6" name="Rectangle 5">
            <a:extLst>
              <a:ext uri="{FF2B5EF4-FFF2-40B4-BE49-F238E27FC236}">
                <a16:creationId xmlns:a16="http://schemas.microsoft.com/office/drawing/2014/main" id="{8C7B4D74-A48A-451C-8478-A31732BFEDDC}"/>
              </a:ext>
            </a:extLst>
          </p:cNvPr>
          <p:cNvSpPr/>
          <p:nvPr/>
        </p:nvSpPr>
        <p:spPr>
          <a:xfrm>
            <a:off x="5359212" y="928027"/>
            <a:ext cx="6370179" cy="1169551"/>
          </a:xfrm>
          <a:prstGeom prst="rect">
            <a:avLst/>
          </a:prstGeom>
        </p:spPr>
        <p:txBody>
          <a:bodyPr wrap="square">
            <a:spAutoFit/>
          </a:bodyPr>
          <a:lstStyle/>
          <a:p>
            <a:r>
              <a:rPr lang="en-US" sz="2400" b="1" dirty="0">
                <a:solidFill>
                  <a:schemeClr val="bg1"/>
                </a:solidFill>
                <a:latin typeface="Montserrat" panose="00000500000000000000" pitchFamily="2" charset="0"/>
                <a:cs typeface="Gotham Book" pitchFamily="50" charset="0"/>
              </a:rPr>
              <a:t>DIGITAL WORLDS FOR WELL-BEING</a:t>
            </a:r>
          </a:p>
          <a:p>
            <a:pPr>
              <a:spcBef>
                <a:spcPts val="1200"/>
              </a:spcBef>
            </a:pPr>
            <a:endParaRPr lang="en-US" sz="3600" b="1" dirty="0">
              <a:solidFill>
                <a:schemeClr val="bg1"/>
              </a:solidFill>
              <a:latin typeface="Montserrat" panose="00000500000000000000" pitchFamily="2" charset="0"/>
            </a:endParaRPr>
          </a:p>
        </p:txBody>
      </p:sp>
      <p:sp>
        <p:nvSpPr>
          <p:cNvPr id="2" name="Rectangle 1">
            <a:extLst>
              <a:ext uri="{FF2B5EF4-FFF2-40B4-BE49-F238E27FC236}">
                <a16:creationId xmlns:a16="http://schemas.microsoft.com/office/drawing/2014/main" id="{0DE5A8AC-D7F5-4A43-9425-E882972C1991}"/>
              </a:ext>
            </a:extLst>
          </p:cNvPr>
          <p:cNvSpPr/>
          <p:nvPr/>
        </p:nvSpPr>
        <p:spPr>
          <a:xfrm>
            <a:off x="5353628" y="2730740"/>
            <a:ext cx="2549096" cy="369332"/>
          </a:xfrm>
          <a:prstGeom prst="rect">
            <a:avLst/>
          </a:prstGeom>
        </p:spPr>
        <p:txBody>
          <a:bodyPr wrap="none">
            <a:spAutoFit/>
          </a:bodyPr>
          <a:lstStyle/>
          <a:p>
            <a:r>
              <a:rPr lang="en-US" b="1" dirty="0">
                <a:solidFill>
                  <a:schemeClr val="bg1"/>
                </a:solidFill>
                <a:latin typeface="Montserrat" panose="00000500000000000000" pitchFamily="2" charset="0"/>
                <a:ea typeface="Tahoma" panose="020B0604030504040204" pitchFamily="34" charset="0"/>
                <a:cs typeface="Arial" panose="020B0604020202020204" pitchFamily="34" charset="0"/>
              </a:rPr>
              <a:t>MARKO</a:t>
            </a:r>
            <a:r>
              <a:rPr lang="en-US" dirty="0">
                <a:solidFill>
                  <a:schemeClr val="bg1"/>
                </a:solidFill>
                <a:latin typeface="Montserrat" panose="00000500000000000000" pitchFamily="2" charset="0"/>
                <a:ea typeface="Tahoma" panose="020B0604030504040204" pitchFamily="34" charset="0"/>
                <a:cs typeface="Arial" panose="020B0604020202020204" pitchFamily="34" charset="0"/>
              </a:rPr>
              <a:t> </a:t>
            </a:r>
            <a:r>
              <a:rPr lang="en-US" b="1" dirty="0">
                <a:solidFill>
                  <a:schemeClr val="bg1"/>
                </a:solidFill>
                <a:latin typeface="Montserrat" panose="00000500000000000000" pitchFamily="2" charset="0"/>
                <a:ea typeface="Tahoma" panose="020B0604030504040204" pitchFamily="34" charset="0"/>
                <a:cs typeface="Arial" panose="020B0604020202020204" pitchFamily="34" charset="0"/>
              </a:rPr>
              <a:t>SUVAJDZIC</a:t>
            </a:r>
          </a:p>
        </p:txBody>
      </p:sp>
      <p:sp>
        <p:nvSpPr>
          <p:cNvPr id="7" name="Rectangle 6">
            <a:extLst>
              <a:ext uri="{FF2B5EF4-FFF2-40B4-BE49-F238E27FC236}">
                <a16:creationId xmlns:a16="http://schemas.microsoft.com/office/drawing/2014/main" id="{267D26F6-3F1B-4F38-B8E9-D49E4FC4E2B5}"/>
              </a:ext>
            </a:extLst>
          </p:cNvPr>
          <p:cNvSpPr/>
          <p:nvPr/>
        </p:nvSpPr>
        <p:spPr>
          <a:xfrm>
            <a:off x="5359212" y="1499303"/>
            <a:ext cx="6096000" cy="707886"/>
          </a:xfrm>
          <a:prstGeom prst="rect">
            <a:avLst/>
          </a:prstGeom>
        </p:spPr>
        <p:txBody>
          <a:bodyPr>
            <a:spAutoFit/>
          </a:bodyPr>
          <a:lstStyle/>
          <a:p>
            <a:r>
              <a:rPr lang="en-US" sz="2000" dirty="0">
                <a:solidFill>
                  <a:srgbClr val="25A4D8"/>
                </a:solidFill>
                <a:latin typeface="Montserrat" pitchFamily="2" charset="77"/>
              </a:rPr>
              <a:t>Interactive VR/biofeedback meditation system for ICU patients and staff</a:t>
            </a:r>
          </a:p>
        </p:txBody>
      </p:sp>
      <p:grpSp>
        <p:nvGrpSpPr>
          <p:cNvPr id="8" name="Group 7">
            <a:extLst>
              <a:ext uri="{FF2B5EF4-FFF2-40B4-BE49-F238E27FC236}">
                <a16:creationId xmlns:a16="http://schemas.microsoft.com/office/drawing/2014/main" id="{61B70267-D364-4DE8-AB2A-0B741350C87A}"/>
              </a:ext>
            </a:extLst>
          </p:cNvPr>
          <p:cNvGrpSpPr/>
          <p:nvPr/>
        </p:nvGrpSpPr>
        <p:grpSpPr>
          <a:xfrm>
            <a:off x="5434351" y="1475027"/>
            <a:ext cx="6219900" cy="782651"/>
            <a:chOff x="5467928" y="3400114"/>
            <a:chExt cx="6219900" cy="506152"/>
          </a:xfrm>
        </p:grpSpPr>
        <p:cxnSp>
          <p:nvCxnSpPr>
            <p:cNvPr id="4" name="Straight Connector 3">
              <a:extLst>
                <a:ext uri="{FF2B5EF4-FFF2-40B4-BE49-F238E27FC236}">
                  <a16:creationId xmlns:a16="http://schemas.microsoft.com/office/drawing/2014/main" id="{2CA8ACA2-05D1-4B08-8917-95BA39F41491}"/>
                </a:ext>
              </a:extLst>
            </p:cNvPr>
            <p:cNvCxnSpPr/>
            <p:nvPr/>
          </p:nvCxnSpPr>
          <p:spPr>
            <a:xfrm>
              <a:off x="5467928" y="3906266"/>
              <a:ext cx="6219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6EAF6B-4235-4850-82C2-44DF8825FBAC}"/>
                </a:ext>
              </a:extLst>
            </p:cNvPr>
            <p:cNvCxnSpPr/>
            <p:nvPr/>
          </p:nvCxnSpPr>
          <p:spPr>
            <a:xfrm>
              <a:off x="5467928" y="3400114"/>
              <a:ext cx="62199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35491ADA-AA28-4898-A7AD-DD3B3F10126C}"/>
              </a:ext>
            </a:extLst>
          </p:cNvPr>
          <p:cNvSpPr/>
          <p:nvPr/>
        </p:nvSpPr>
        <p:spPr>
          <a:xfrm>
            <a:off x="4381587" y="1279357"/>
            <a:ext cx="53183" cy="53183"/>
          </a:xfrm>
          <a:prstGeom prst="ellipse">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49F5BD9-01DA-4A88-9D09-F255E44578E8}"/>
              </a:ext>
            </a:extLst>
          </p:cNvPr>
          <p:cNvSpPr/>
          <p:nvPr/>
        </p:nvSpPr>
        <p:spPr>
          <a:xfrm>
            <a:off x="4709578" y="653192"/>
            <a:ext cx="53183" cy="53183"/>
          </a:xfrm>
          <a:prstGeom prst="ellipse">
            <a:avLst/>
          </a:prstGeom>
          <a:solidFill>
            <a:srgbClr val="25A4D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6B3D12A-2EE9-4A8C-9DFE-4692597D3C29}"/>
              </a:ext>
            </a:extLst>
          </p:cNvPr>
          <p:cNvSpPr/>
          <p:nvPr/>
        </p:nvSpPr>
        <p:spPr>
          <a:xfrm>
            <a:off x="4682986" y="2010075"/>
            <a:ext cx="53183" cy="53183"/>
          </a:xfrm>
          <a:prstGeom prst="ellipse">
            <a:avLst/>
          </a:prstGeom>
          <a:solidFill>
            <a:srgbClr val="25A4D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056E5F7-2F9B-4958-B632-09DF54FBD8FA}"/>
              </a:ext>
            </a:extLst>
          </p:cNvPr>
          <p:cNvSpPr/>
          <p:nvPr/>
        </p:nvSpPr>
        <p:spPr>
          <a:xfrm>
            <a:off x="3092272" y="951772"/>
            <a:ext cx="53183" cy="53183"/>
          </a:xfrm>
          <a:prstGeom prst="ellipse">
            <a:avLst/>
          </a:prstGeom>
          <a:solidFill>
            <a:srgbClr val="25A4D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7A6B701-049F-489F-ABAA-2632F86F0292}"/>
              </a:ext>
            </a:extLst>
          </p:cNvPr>
          <p:cNvSpPr/>
          <p:nvPr/>
        </p:nvSpPr>
        <p:spPr>
          <a:xfrm>
            <a:off x="4163873" y="2540819"/>
            <a:ext cx="45719" cy="45719"/>
          </a:xfrm>
          <a:prstGeom prst="ellipse">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EFD8922-ED1C-9C43-AB99-B8EE2D6F7562}"/>
              </a:ext>
            </a:extLst>
          </p:cNvPr>
          <p:cNvSpPr/>
          <p:nvPr/>
        </p:nvSpPr>
        <p:spPr>
          <a:xfrm>
            <a:off x="5359212" y="3892305"/>
            <a:ext cx="6287052" cy="2062103"/>
          </a:xfrm>
          <a:prstGeom prst="rect">
            <a:avLst/>
          </a:prstGeom>
        </p:spPr>
        <p:txBody>
          <a:bodyPr wrap="square">
            <a:spAutoFit/>
          </a:bodyPr>
          <a:lstStyle/>
          <a:p>
            <a:r>
              <a:rPr lang="en-US" sz="1400" dirty="0">
                <a:solidFill>
                  <a:schemeClr val="bg1"/>
                </a:solidFill>
                <a:latin typeface="Montserrat" pitchFamily="2" charset="77"/>
              </a:rPr>
              <a:t>Marko Suvajdzic is a diverse thinker working on projects ranging from artificial Intelligence-intensive video game titles for major industry publishers, to co-founding  five of his own startups. His research focuses on emerging technologies and their applications in healthcare. He is an avid practitioner of mindfulness meditation, and has worked with psychologists, medical doctors, and spiritual masters from around the world. He has lectured internationally at schools and conferences in USA, UK, India, UAE, Serbia, China, Australia, Norway, and Japan</a:t>
            </a:r>
            <a:r>
              <a:rPr lang="en-US" sz="1600" dirty="0">
                <a:solidFill>
                  <a:schemeClr val="bg1"/>
                </a:solidFill>
                <a:latin typeface="Montserrat" pitchFamily="2" charset="77"/>
              </a:rPr>
              <a:t>.</a:t>
            </a:r>
            <a:endParaRPr lang="en-US" sz="1600" dirty="0">
              <a:solidFill>
                <a:schemeClr val="bg1"/>
              </a:solidFill>
              <a:latin typeface="Montserrat" pitchFamily="2" charset="77"/>
              <a:cs typeface="Gotham Light" pitchFamily="50" charset="0"/>
            </a:endParaRPr>
          </a:p>
        </p:txBody>
      </p:sp>
      <p:sp>
        <p:nvSpPr>
          <p:cNvPr id="9" name="Rectangle 8">
            <a:extLst>
              <a:ext uri="{FF2B5EF4-FFF2-40B4-BE49-F238E27FC236}">
                <a16:creationId xmlns:a16="http://schemas.microsoft.com/office/drawing/2014/main" id="{6EF30B37-25A2-9A41-862F-347F6F99F2A8}"/>
              </a:ext>
            </a:extLst>
          </p:cNvPr>
          <p:cNvSpPr/>
          <p:nvPr/>
        </p:nvSpPr>
        <p:spPr>
          <a:xfrm>
            <a:off x="5359212" y="3014273"/>
            <a:ext cx="6096000" cy="646331"/>
          </a:xfrm>
          <a:prstGeom prst="rect">
            <a:avLst/>
          </a:prstGeom>
        </p:spPr>
        <p:txBody>
          <a:bodyPr>
            <a:spAutoFit/>
          </a:bodyPr>
          <a:lstStyle/>
          <a:p>
            <a:r>
              <a:rPr lang="en-US" dirty="0">
                <a:solidFill>
                  <a:schemeClr val="bg1"/>
                </a:solidFill>
                <a:latin typeface="Montserrat" pitchFamily="2" charset="77"/>
                <a:cs typeface="Gotham Book" pitchFamily="50" charset="0"/>
              </a:rPr>
              <a:t>Associate Director </a:t>
            </a:r>
          </a:p>
          <a:p>
            <a:r>
              <a:rPr lang="en-US" dirty="0">
                <a:solidFill>
                  <a:srgbClr val="25A4D8"/>
                </a:solidFill>
                <a:latin typeface="Montserrat" pitchFamily="2" charset="77"/>
                <a:cs typeface="Gotham Light" pitchFamily="50" charset="0"/>
              </a:rPr>
              <a:t>Digital Worlds Institute, University of Florida</a:t>
            </a:r>
          </a:p>
        </p:txBody>
      </p:sp>
    </p:spTree>
    <p:extLst>
      <p:ext uri="{BB962C8B-B14F-4D97-AF65-F5344CB8AC3E}">
        <p14:creationId xmlns:p14="http://schemas.microsoft.com/office/powerpoint/2010/main" val="195826112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5BE1A3-2190-4EE1-BEC6-2259CD253C03}"/>
              </a:ext>
            </a:extLst>
          </p:cNvPr>
          <p:cNvPicPr>
            <a:picLocks noChangeAspect="1"/>
          </p:cNvPicPr>
          <p:nvPr/>
        </p:nvPicPr>
        <p:blipFill>
          <a:blip r:embed="rId2"/>
          <a:stretch>
            <a:fillRect/>
          </a:stretch>
        </p:blipFill>
        <p:spPr>
          <a:xfrm>
            <a:off x="-19171" y="0"/>
            <a:ext cx="12211171" cy="6847250"/>
          </a:xfrm>
          <a:prstGeom prst="rect">
            <a:avLst/>
          </a:prstGeom>
        </p:spPr>
      </p:pic>
    </p:spTree>
    <p:extLst>
      <p:ext uri="{BB962C8B-B14F-4D97-AF65-F5344CB8AC3E}">
        <p14:creationId xmlns:p14="http://schemas.microsoft.com/office/powerpoint/2010/main" val="245064779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CFE3-6B5C-9F4E-9F8D-AC1E6E1D897C}"/>
              </a:ext>
            </a:extLst>
          </p:cNvPr>
          <p:cNvSpPr>
            <a:spLocks noGrp="1"/>
          </p:cNvSpPr>
          <p:nvPr>
            <p:ph type="title"/>
          </p:nvPr>
        </p:nvSpPr>
        <p:spPr/>
        <p:txBody>
          <a:bodyPr>
            <a:normAutofit/>
          </a:bodyPr>
          <a:lstStyle/>
          <a:p>
            <a:r>
              <a:rPr lang="en-US" sz="3600" b="1" dirty="0">
                <a:solidFill>
                  <a:srgbClr val="7030A0"/>
                </a:solidFill>
                <a:latin typeface="Montserrat" pitchFamily="2" charset="77"/>
              </a:rPr>
              <a:t>SCOPE</a:t>
            </a:r>
          </a:p>
        </p:txBody>
      </p:sp>
      <p:sp>
        <p:nvSpPr>
          <p:cNvPr id="3" name="Content Placeholder 2">
            <a:extLst>
              <a:ext uri="{FF2B5EF4-FFF2-40B4-BE49-F238E27FC236}">
                <a16:creationId xmlns:a16="http://schemas.microsoft.com/office/drawing/2014/main" id="{28A052AA-EDEE-C14E-8260-F5D5D0501C71}"/>
              </a:ext>
            </a:extLst>
          </p:cNvPr>
          <p:cNvSpPr>
            <a:spLocks noGrp="1"/>
          </p:cNvSpPr>
          <p:nvPr>
            <p:ph idx="1"/>
          </p:nvPr>
        </p:nvSpPr>
        <p:spPr/>
        <p:txBody>
          <a:bodyPr>
            <a:normAutofit/>
          </a:bodyPr>
          <a:lstStyle/>
          <a:p>
            <a:pPr marL="0" indent="0">
              <a:buNone/>
            </a:pPr>
            <a:r>
              <a:rPr lang="en-US" sz="2000" dirty="0">
                <a:latin typeface="Montserrat" pitchFamily="2" charset="77"/>
              </a:rPr>
              <a:t>The study was conducted in</a:t>
            </a:r>
            <a:r>
              <a:rPr lang="x-none" sz="2000">
                <a:latin typeface="Montserrat" pitchFamily="2" charset="77"/>
              </a:rPr>
              <a:t> the general ICU of a university-affiliated hospital in the southeast United States. </a:t>
            </a:r>
            <a:r>
              <a:rPr lang="en-US" sz="2000" dirty="0">
                <a:latin typeface="Montserrat" pitchFamily="2" charset="77"/>
              </a:rPr>
              <a:t>Data from the first 10 completed patients are presented here. </a:t>
            </a:r>
          </a:p>
          <a:p>
            <a:pPr marL="0" indent="0">
              <a:buNone/>
            </a:pPr>
            <a:r>
              <a:rPr lang="en-US" sz="2000" dirty="0">
                <a:latin typeface="Montserrat" pitchFamily="2" charset="77"/>
              </a:rPr>
              <a:t>At recruitment, </a:t>
            </a:r>
            <a:r>
              <a:rPr lang="x-none" sz="2000">
                <a:latin typeface="Montserrat" pitchFamily="2" charset="77"/>
              </a:rPr>
              <a:t>patients were of adult age (+18 years), tested negative for delirium</a:t>
            </a:r>
            <a:r>
              <a:rPr lang="en-US" sz="2000" dirty="0">
                <a:latin typeface="Montserrat" pitchFamily="2" charset="77"/>
              </a:rPr>
              <a:t>, </a:t>
            </a:r>
            <a:r>
              <a:rPr lang="x-none" sz="2000">
                <a:latin typeface="Montserrat" pitchFamily="2" charset="77"/>
              </a:rPr>
              <a:t>were not in isolation (e.g., high risk of infection), were likely to stay in the ICU for several days, were not intubated, and did not have conditions which might limit face, head, or neck movement. </a:t>
            </a:r>
            <a:endParaRPr lang="en-US" sz="2000" dirty="0">
              <a:latin typeface="Montserrat" pitchFamily="2" charset="77"/>
            </a:endParaRPr>
          </a:p>
          <a:p>
            <a:pPr marL="0" indent="0">
              <a:buNone/>
            </a:pPr>
            <a:r>
              <a:rPr lang="x-none" sz="2000">
                <a:latin typeface="Montserrat" pitchFamily="2" charset="77"/>
              </a:rPr>
              <a:t>All procedures were approved by the university institutional review boar</a:t>
            </a:r>
            <a:r>
              <a:rPr lang="en-US" sz="2000" dirty="0">
                <a:latin typeface="Montserrat" pitchFamily="2" charset="77"/>
              </a:rPr>
              <a:t>d and were supervised by members of the ICU healthcare team.</a:t>
            </a:r>
          </a:p>
        </p:txBody>
      </p:sp>
    </p:spTree>
    <p:extLst>
      <p:ext uri="{BB962C8B-B14F-4D97-AF65-F5344CB8AC3E}">
        <p14:creationId xmlns:p14="http://schemas.microsoft.com/office/powerpoint/2010/main" val="119793306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CFE3-6B5C-9F4E-9F8D-AC1E6E1D897C}"/>
              </a:ext>
            </a:extLst>
          </p:cNvPr>
          <p:cNvSpPr>
            <a:spLocks noGrp="1"/>
          </p:cNvSpPr>
          <p:nvPr>
            <p:ph type="title"/>
          </p:nvPr>
        </p:nvSpPr>
        <p:spPr/>
        <p:txBody>
          <a:bodyPr>
            <a:normAutofit/>
          </a:bodyPr>
          <a:lstStyle/>
          <a:p>
            <a:r>
              <a:rPr lang="en-US" sz="3600" b="1" dirty="0">
                <a:solidFill>
                  <a:srgbClr val="7030A0"/>
                </a:solidFill>
                <a:latin typeface="Montserrat" pitchFamily="2" charset="77"/>
              </a:rPr>
              <a:t>RESULTS &amp; DISCUSSION</a:t>
            </a:r>
          </a:p>
        </p:txBody>
      </p:sp>
      <p:sp>
        <p:nvSpPr>
          <p:cNvPr id="3" name="Content Placeholder 2">
            <a:extLst>
              <a:ext uri="{FF2B5EF4-FFF2-40B4-BE49-F238E27FC236}">
                <a16:creationId xmlns:a16="http://schemas.microsoft.com/office/drawing/2014/main" id="{28A052AA-EDEE-C14E-8260-F5D5D0501C71}"/>
              </a:ext>
            </a:extLst>
          </p:cNvPr>
          <p:cNvSpPr>
            <a:spLocks noGrp="1"/>
          </p:cNvSpPr>
          <p:nvPr>
            <p:ph idx="1"/>
          </p:nvPr>
        </p:nvSpPr>
        <p:spPr/>
        <p:txBody>
          <a:bodyPr>
            <a:normAutofit/>
          </a:bodyPr>
          <a:lstStyle/>
          <a:p>
            <a:pPr marL="0" indent="0" algn="just">
              <a:lnSpc>
                <a:spcPct val="95000"/>
              </a:lnSpc>
              <a:spcAft>
                <a:spcPts val="600"/>
              </a:spcAft>
              <a:buNone/>
              <a:tabLst>
                <a:tab pos="182880" algn="l"/>
              </a:tabLst>
            </a:pPr>
            <a:r>
              <a:rPr lang="x-none" sz="2000" spc="-5">
                <a:latin typeface="Montserrat" pitchFamily="2" charset="77"/>
                <a:ea typeface="SimSun" panose="02010600030101010101" pitchFamily="2" charset="-122"/>
              </a:rPr>
              <a:t>We enrolled 37 patients in the study. Of the total number of patients enrolled, a subset of 10 </a:t>
            </a:r>
            <a:r>
              <a:rPr lang="en-US" sz="2000" spc="-5" dirty="0">
                <a:latin typeface="Montserrat" pitchFamily="2" charset="77"/>
                <a:ea typeface="SimSun" panose="02010600030101010101" pitchFamily="2" charset="-122"/>
              </a:rPr>
              <a:t>patients completed the full set of sessions</a:t>
            </a:r>
            <a:r>
              <a:rPr lang="x-none" sz="2000" spc="-5">
                <a:latin typeface="Montserrat" pitchFamily="2" charset="77"/>
                <a:ea typeface="SimSun" panose="02010600030101010101" pitchFamily="2" charset="-122"/>
              </a:rPr>
              <a:t>. </a:t>
            </a:r>
            <a:r>
              <a:rPr lang="en-US" sz="2000" spc="-5" dirty="0">
                <a:latin typeface="Montserrat" pitchFamily="2" charset="77"/>
                <a:ea typeface="SimSun" panose="02010600030101010101" pitchFamily="2" charset="-122"/>
              </a:rPr>
              <a:t>The 27</a:t>
            </a:r>
            <a:r>
              <a:rPr lang="x-none" sz="2000" spc="-5">
                <a:latin typeface="Montserrat" pitchFamily="2" charset="77"/>
                <a:ea typeface="SimSun" panose="02010600030101010101" pitchFamily="2" charset="-122"/>
              </a:rPr>
              <a:t> patients </a:t>
            </a:r>
            <a:r>
              <a:rPr lang="en-US" sz="2000" spc="-5" dirty="0">
                <a:latin typeface="Montserrat" pitchFamily="2" charset="77"/>
                <a:ea typeface="SimSun" panose="02010600030101010101" pitchFamily="2" charset="-122"/>
              </a:rPr>
              <a:t>who did not complete sessions </a:t>
            </a:r>
            <a:r>
              <a:rPr lang="x-none" sz="2000" spc="-5">
                <a:latin typeface="Montserrat" pitchFamily="2" charset="77"/>
                <a:ea typeface="SimSun" panose="02010600030101010101" pitchFamily="2" charset="-122"/>
              </a:rPr>
              <a:t>were either moved to other hospital wards before we could finish data collection or no longer wanted to participate due to changes in their medical status (e.g., change in medication, surgery). Participants’ average age was 56.9 years (ranged 20-76) and consisted of 6 females and 4 males.</a:t>
            </a:r>
            <a:endParaRPr lang="en-US" sz="2000" spc="-5" dirty="0">
              <a:latin typeface="Montserrat" pitchFamily="2" charset="77"/>
              <a:ea typeface="SimSun" panose="02010600030101010101" pitchFamily="2" charset="-122"/>
            </a:endParaRPr>
          </a:p>
        </p:txBody>
      </p:sp>
    </p:spTree>
    <p:extLst>
      <p:ext uri="{BB962C8B-B14F-4D97-AF65-F5344CB8AC3E}">
        <p14:creationId xmlns:p14="http://schemas.microsoft.com/office/powerpoint/2010/main" val="92043744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F2118C3-379E-5840-888C-1AB2D15B447B}"/>
              </a:ext>
            </a:extLst>
          </p:cNvPr>
          <p:cNvGraphicFramePr/>
          <p:nvPr>
            <p:extLst>
              <p:ext uri="{D42A27DB-BD31-4B8C-83A1-F6EECF244321}">
                <p14:modId xmlns:p14="http://schemas.microsoft.com/office/powerpoint/2010/main" val="4086811268"/>
              </p:ext>
            </p:extLst>
          </p:nvPr>
        </p:nvGraphicFramePr>
        <p:xfrm>
          <a:off x="76200" y="3233057"/>
          <a:ext cx="5062752" cy="3526794"/>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840DA9C8-CF8D-114B-9BD2-979C7EF4B450}"/>
              </a:ext>
            </a:extLst>
          </p:cNvPr>
          <p:cNvGrpSpPr/>
          <p:nvPr/>
        </p:nvGrpSpPr>
        <p:grpSpPr>
          <a:xfrm>
            <a:off x="5530838" y="359229"/>
            <a:ext cx="6661162" cy="6498771"/>
            <a:chOff x="3213974" y="-1216989"/>
            <a:chExt cx="2757646" cy="3948165"/>
          </a:xfrm>
        </p:grpSpPr>
        <p:graphicFrame>
          <p:nvGraphicFramePr>
            <p:cNvPr id="6" name="Chart 5">
              <a:extLst>
                <a:ext uri="{FF2B5EF4-FFF2-40B4-BE49-F238E27FC236}">
                  <a16:creationId xmlns:a16="http://schemas.microsoft.com/office/drawing/2014/main" id="{0C7449A0-0EAB-314E-89A9-A25AC21ABEA3}"/>
                </a:ext>
              </a:extLst>
            </p:cNvPr>
            <p:cNvGraphicFramePr/>
            <p:nvPr/>
          </p:nvGraphicFramePr>
          <p:xfrm>
            <a:off x="3228420" y="902376"/>
            <a:ext cx="274320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3EB6ADE7-0DDD-D948-81A7-4F610315F367}"/>
                </a:ext>
              </a:extLst>
            </p:cNvPr>
            <p:cNvGraphicFramePr/>
            <p:nvPr/>
          </p:nvGraphicFramePr>
          <p:xfrm>
            <a:off x="3213974" y="-1216989"/>
            <a:ext cx="2743200" cy="1828801"/>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extBox 1">
            <a:extLst>
              <a:ext uri="{FF2B5EF4-FFF2-40B4-BE49-F238E27FC236}">
                <a16:creationId xmlns:a16="http://schemas.microsoft.com/office/drawing/2014/main" id="{BF060E38-D15D-FB4E-A588-6E62AC5D248C}"/>
              </a:ext>
            </a:extLst>
          </p:cNvPr>
          <p:cNvSpPr txBox="1"/>
          <p:nvPr/>
        </p:nvSpPr>
        <p:spPr>
          <a:xfrm>
            <a:off x="778776" y="1089061"/>
            <a:ext cx="3657600" cy="461665"/>
          </a:xfrm>
          <a:prstGeom prst="rect">
            <a:avLst/>
          </a:prstGeom>
          <a:noFill/>
        </p:spPr>
        <p:txBody>
          <a:bodyPr wrap="square" rtlCol="0">
            <a:spAutoFit/>
          </a:bodyPr>
          <a:lstStyle/>
          <a:p>
            <a:r>
              <a:rPr lang="en-US" sz="2400" dirty="0">
                <a:solidFill>
                  <a:srgbClr val="7030A0"/>
                </a:solidFill>
                <a:latin typeface="Montserrat" pitchFamily="2" charset="77"/>
              </a:rPr>
              <a:t>Results &amp; Discussion</a:t>
            </a:r>
          </a:p>
        </p:txBody>
      </p:sp>
    </p:spTree>
    <p:extLst>
      <p:ext uri="{BB962C8B-B14F-4D97-AF65-F5344CB8AC3E}">
        <p14:creationId xmlns:p14="http://schemas.microsoft.com/office/powerpoint/2010/main" val="422918120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60E38-D15D-FB4E-A588-6E62AC5D248C}"/>
              </a:ext>
            </a:extLst>
          </p:cNvPr>
          <p:cNvSpPr txBox="1"/>
          <p:nvPr/>
        </p:nvSpPr>
        <p:spPr>
          <a:xfrm>
            <a:off x="778776" y="1089061"/>
            <a:ext cx="3657600" cy="461665"/>
          </a:xfrm>
          <a:prstGeom prst="rect">
            <a:avLst/>
          </a:prstGeom>
          <a:noFill/>
        </p:spPr>
        <p:txBody>
          <a:bodyPr wrap="square" rtlCol="0">
            <a:spAutoFit/>
          </a:bodyPr>
          <a:lstStyle/>
          <a:p>
            <a:r>
              <a:rPr lang="en-US" sz="2400" dirty="0">
                <a:solidFill>
                  <a:srgbClr val="7030A0"/>
                </a:solidFill>
                <a:latin typeface="Montserrat" pitchFamily="2" charset="77"/>
              </a:rPr>
              <a:t>Results &amp; Discussion</a:t>
            </a:r>
          </a:p>
        </p:txBody>
      </p:sp>
      <p:graphicFrame>
        <p:nvGraphicFramePr>
          <p:cNvPr id="8" name="Chart 7">
            <a:extLst>
              <a:ext uri="{FF2B5EF4-FFF2-40B4-BE49-F238E27FC236}">
                <a16:creationId xmlns:a16="http://schemas.microsoft.com/office/drawing/2014/main" id="{A00BD166-0695-874B-90BC-3B411FCDC914}"/>
              </a:ext>
            </a:extLst>
          </p:cNvPr>
          <p:cNvGraphicFramePr/>
          <p:nvPr>
            <p:extLst>
              <p:ext uri="{D42A27DB-BD31-4B8C-83A1-F6EECF244321}">
                <p14:modId xmlns:p14="http://schemas.microsoft.com/office/powerpoint/2010/main" val="100594582"/>
              </p:ext>
            </p:extLst>
          </p:nvPr>
        </p:nvGraphicFramePr>
        <p:xfrm>
          <a:off x="4660385" y="457324"/>
          <a:ext cx="7411872" cy="64006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563876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CFE3-6B5C-9F4E-9F8D-AC1E6E1D897C}"/>
              </a:ext>
            </a:extLst>
          </p:cNvPr>
          <p:cNvSpPr>
            <a:spLocks noGrp="1"/>
          </p:cNvSpPr>
          <p:nvPr>
            <p:ph type="title"/>
          </p:nvPr>
        </p:nvSpPr>
        <p:spPr/>
        <p:txBody>
          <a:bodyPr>
            <a:normAutofit/>
          </a:bodyPr>
          <a:lstStyle/>
          <a:p>
            <a:r>
              <a:rPr lang="en-US" sz="3600" b="1" dirty="0">
                <a:solidFill>
                  <a:srgbClr val="7030A0"/>
                </a:solidFill>
                <a:latin typeface="Montserrat" pitchFamily="2" charset="77"/>
              </a:rPr>
              <a:t>FINAL REMARKS</a:t>
            </a:r>
          </a:p>
        </p:txBody>
      </p:sp>
      <p:sp>
        <p:nvSpPr>
          <p:cNvPr id="3" name="Content Placeholder 2">
            <a:extLst>
              <a:ext uri="{FF2B5EF4-FFF2-40B4-BE49-F238E27FC236}">
                <a16:creationId xmlns:a16="http://schemas.microsoft.com/office/drawing/2014/main" id="{28A052AA-EDEE-C14E-8260-F5D5D0501C71}"/>
              </a:ext>
            </a:extLst>
          </p:cNvPr>
          <p:cNvSpPr>
            <a:spLocks noGrp="1"/>
          </p:cNvSpPr>
          <p:nvPr>
            <p:ph idx="1"/>
          </p:nvPr>
        </p:nvSpPr>
        <p:spPr/>
        <p:txBody>
          <a:bodyPr>
            <a:normAutofit/>
          </a:bodyPr>
          <a:lstStyle/>
          <a:p>
            <a:pPr marL="0" indent="0" algn="just">
              <a:buNone/>
            </a:pPr>
            <a:r>
              <a:rPr lang="en-US" sz="2000" dirty="0">
                <a:latin typeface="Montserrat" pitchFamily="2" charset="77"/>
                <a:ea typeface="SimSun" panose="02010600030101010101" pitchFamily="2" charset="-122"/>
              </a:rPr>
              <a:t>The participants exposed to VR experienced benefits to their pain management and sleep quality, enjoyed and promoted the DREAMS VR platform, and remained CAM-ICU-negative throughout their stay in the ICU. The DREAMS was low-cost, simple to administer, and welcomed by participants.</a:t>
            </a:r>
            <a:r>
              <a:rPr lang="en-US" sz="2000" dirty="0">
                <a:latin typeface="Montserrat" pitchFamily="2" charset="77"/>
              </a:rPr>
              <a:t> </a:t>
            </a:r>
          </a:p>
        </p:txBody>
      </p:sp>
    </p:spTree>
    <p:extLst>
      <p:ext uri="{BB962C8B-B14F-4D97-AF65-F5344CB8AC3E}">
        <p14:creationId xmlns:p14="http://schemas.microsoft.com/office/powerpoint/2010/main" val="105905314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CFE3-6B5C-9F4E-9F8D-AC1E6E1D897C}"/>
              </a:ext>
            </a:extLst>
          </p:cNvPr>
          <p:cNvSpPr>
            <a:spLocks noGrp="1"/>
          </p:cNvSpPr>
          <p:nvPr>
            <p:ph type="title"/>
          </p:nvPr>
        </p:nvSpPr>
        <p:spPr/>
        <p:txBody>
          <a:bodyPr>
            <a:normAutofit/>
          </a:bodyPr>
          <a:lstStyle/>
          <a:p>
            <a:r>
              <a:rPr lang="en-US" sz="3600" b="1" dirty="0">
                <a:solidFill>
                  <a:srgbClr val="7030A0"/>
                </a:solidFill>
                <a:latin typeface="Montserrat" pitchFamily="2" charset="77"/>
              </a:rPr>
              <a:t>FINAL REMARKS</a:t>
            </a:r>
          </a:p>
        </p:txBody>
      </p:sp>
      <p:sp>
        <p:nvSpPr>
          <p:cNvPr id="3" name="Content Placeholder 2">
            <a:extLst>
              <a:ext uri="{FF2B5EF4-FFF2-40B4-BE49-F238E27FC236}">
                <a16:creationId xmlns:a16="http://schemas.microsoft.com/office/drawing/2014/main" id="{28A052AA-EDEE-C14E-8260-F5D5D0501C71}"/>
              </a:ext>
            </a:extLst>
          </p:cNvPr>
          <p:cNvSpPr>
            <a:spLocks noGrp="1"/>
          </p:cNvSpPr>
          <p:nvPr>
            <p:ph idx="1"/>
          </p:nvPr>
        </p:nvSpPr>
        <p:spPr/>
        <p:txBody>
          <a:bodyPr>
            <a:normAutofit/>
          </a:bodyPr>
          <a:lstStyle/>
          <a:p>
            <a:pPr marL="342900" indent="-342900">
              <a:buFont typeface="+mj-lt"/>
              <a:buAutoNum type="arabicPeriod"/>
            </a:pPr>
            <a:r>
              <a:rPr lang="en-US" sz="2000" dirty="0">
                <a:latin typeface="Montserrat" pitchFamily="2" charset="77"/>
              </a:rPr>
              <a:t>Patients in the ICU have little tolerance for frustration</a:t>
            </a:r>
            <a:br>
              <a:rPr lang="en-US" sz="2000" dirty="0">
                <a:latin typeface="Montserrat" pitchFamily="2" charset="77"/>
              </a:rPr>
            </a:br>
            <a:endParaRPr lang="en-US" sz="2000" dirty="0">
              <a:latin typeface="Montserrat" pitchFamily="2" charset="77"/>
            </a:endParaRPr>
          </a:p>
          <a:p>
            <a:pPr marL="342900" indent="-342900">
              <a:buFont typeface="+mj-lt"/>
              <a:buAutoNum type="arabicPeriod"/>
            </a:pPr>
            <a:r>
              <a:rPr lang="en-US" sz="2000" dirty="0">
                <a:latin typeface="Montserrat" pitchFamily="2" charset="77"/>
              </a:rPr>
              <a:t>Patients in the ICU can be in emotionally sensitive states</a:t>
            </a:r>
            <a:br>
              <a:rPr lang="en-US" sz="2000" dirty="0">
                <a:latin typeface="Montserrat" pitchFamily="2" charset="77"/>
              </a:rPr>
            </a:br>
            <a:endParaRPr lang="en-US" sz="2000" dirty="0">
              <a:latin typeface="Montserrat" pitchFamily="2" charset="77"/>
            </a:endParaRPr>
          </a:p>
          <a:p>
            <a:pPr marL="342900" indent="-342900">
              <a:buFont typeface="+mj-lt"/>
              <a:buAutoNum type="arabicPeriod"/>
            </a:pPr>
            <a:r>
              <a:rPr lang="en-US" sz="2000" dirty="0">
                <a:latin typeface="Montserrat" pitchFamily="2" charset="77"/>
              </a:rPr>
              <a:t>Patients in the ICU are quickly immersed into VR</a:t>
            </a:r>
          </a:p>
        </p:txBody>
      </p:sp>
    </p:spTree>
    <p:extLst>
      <p:ext uri="{BB962C8B-B14F-4D97-AF65-F5344CB8AC3E}">
        <p14:creationId xmlns:p14="http://schemas.microsoft.com/office/powerpoint/2010/main" val="110054303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a:extLst>
              <a:ext uri="{FF2B5EF4-FFF2-40B4-BE49-F238E27FC236}">
                <a16:creationId xmlns:a16="http://schemas.microsoft.com/office/drawing/2014/main" id="{17DE9420-53ED-7E40-9574-804A91DECC66}"/>
              </a:ext>
            </a:extLst>
          </p:cNvPr>
          <p:cNvPicPr>
            <a:picLocks noChangeAspect="1"/>
          </p:cNvPicPr>
          <p:nvPr/>
        </p:nvPicPr>
        <p:blipFill>
          <a:blip r:embed="rId2"/>
          <a:stretch>
            <a:fillRect/>
          </a:stretch>
        </p:blipFill>
        <p:spPr>
          <a:xfrm>
            <a:off x="4976056" y="1604604"/>
            <a:ext cx="6785520" cy="3392760"/>
          </a:xfrm>
          <a:prstGeom prst="rect">
            <a:avLst/>
          </a:prstGeom>
          <a:ln>
            <a:solidFill>
              <a:schemeClr val="tx1">
                <a:lumMod val="50000"/>
                <a:lumOff val="50000"/>
              </a:schemeClr>
            </a:solidFill>
          </a:ln>
        </p:spPr>
      </p:pic>
      <p:sp>
        <p:nvSpPr>
          <p:cNvPr id="11" name="Rectangle 10">
            <a:extLst>
              <a:ext uri="{FF2B5EF4-FFF2-40B4-BE49-F238E27FC236}">
                <a16:creationId xmlns:a16="http://schemas.microsoft.com/office/drawing/2014/main" id="{3316F6CF-76BC-624C-A5C5-F40B5F258520}"/>
              </a:ext>
            </a:extLst>
          </p:cNvPr>
          <p:cNvSpPr/>
          <p:nvPr/>
        </p:nvSpPr>
        <p:spPr>
          <a:xfrm>
            <a:off x="430424" y="1869823"/>
            <a:ext cx="4328776" cy="2862322"/>
          </a:xfrm>
          <a:prstGeom prst="rect">
            <a:avLst/>
          </a:prstGeom>
        </p:spPr>
        <p:txBody>
          <a:bodyPr wrap="square">
            <a:spAutoFit/>
          </a:bodyPr>
          <a:lstStyle/>
          <a:p>
            <a:r>
              <a:rPr lang="en-US" dirty="0">
                <a:solidFill>
                  <a:schemeClr val="bg1"/>
                </a:solidFill>
                <a:latin typeface="Montserrat" pitchFamily="2" charset="77"/>
              </a:rPr>
              <a:t>DREAMS-ICU uses biofeedback to measure the user’s physiological response and visualizes in real-time to guide the user.  </a:t>
            </a:r>
          </a:p>
          <a:p>
            <a:endParaRPr lang="en-US" dirty="0">
              <a:solidFill>
                <a:schemeClr val="bg1"/>
              </a:solidFill>
              <a:latin typeface="Montserrat" pitchFamily="2" charset="77"/>
            </a:endParaRPr>
          </a:p>
          <a:p>
            <a:r>
              <a:rPr lang="en-US" dirty="0">
                <a:solidFill>
                  <a:schemeClr val="bg1"/>
                </a:solidFill>
                <a:latin typeface="Montserrat" pitchFamily="2" charset="77"/>
              </a:rPr>
              <a:t>Coupling biofeedback with responsive immersive environment allows us to directly attend to physical correspondents of meditation in real-time. </a:t>
            </a:r>
          </a:p>
        </p:txBody>
      </p:sp>
    </p:spTree>
    <p:extLst>
      <p:ext uri="{BB962C8B-B14F-4D97-AF65-F5344CB8AC3E}">
        <p14:creationId xmlns:p14="http://schemas.microsoft.com/office/powerpoint/2010/main" val="255248553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3316F6CF-76BC-624C-A5C5-F40B5F258520}"/>
              </a:ext>
            </a:extLst>
          </p:cNvPr>
          <p:cNvSpPr/>
          <p:nvPr/>
        </p:nvSpPr>
        <p:spPr>
          <a:xfrm>
            <a:off x="689624" y="3244334"/>
            <a:ext cx="4328776" cy="369332"/>
          </a:xfrm>
          <a:prstGeom prst="rect">
            <a:avLst/>
          </a:prstGeom>
        </p:spPr>
        <p:txBody>
          <a:bodyPr wrap="square">
            <a:spAutoFit/>
          </a:bodyPr>
          <a:lstStyle/>
          <a:p>
            <a:r>
              <a:rPr lang="en-US" dirty="0">
                <a:solidFill>
                  <a:schemeClr val="bg1"/>
                </a:solidFill>
                <a:latin typeface="Montserrat" pitchFamily="2" charset="77"/>
              </a:rPr>
              <a:t>Pilot study, with ICU physicians</a:t>
            </a:r>
          </a:p>
        </p:txBody>
      </p:sp>
      <p:pic>
        <p:nvPicPr>
          <p:cNvPr id="12" name="Picture 11">
            <a:extLst>
              <a:ext uri="{FF2B5EF4-FFF2-40B4-BE49-F238E27FC236}">
                <a16:creationId xmlns:a16="http://schemas.microsoft.com/office/drawing/2014/main" id="{0CD4995D-C08A-4E4F-9B46-089763472F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28000" contrast="5000"/>
                    </a14:imgEffect>
                  </a14:imgLayer>
                </a14:imgProps>
              </a:ext>
            </a:extLst>
          </a:blip>
          <a:stretch>
            <a:fillRect/>
          </a:stretch>
        </p:blipFill>
        <p:spPr>
          <a:xfrm>
            <a:off x="5640210" y="1712902"/>
            <a:ext cx="5887929" cy="3204698"/>
          </a:xfrm>
          <a:prstGeom prst="rect">
            <a:avLst/>
          </a:prstGeom>
          <a:ln>
            <a:solidFill>
              <a:schemeClr val="tx1"/>
            </a:solidFill>
          </a:ln>
        </p:spPr>
      </p:pic>
    </p:spTree>
    <p:extLst>
      <p:ext uri="{BB962C8B-B14F-4D97-AF65-F5344CB8AC3E}">
        <p14:creationId xmlns:p14="http://schemas.microsoft.com/office/powerpoint/2010/main" val="60834586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20802434-6C3E-B04E-8D5D-ACAA826305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7000" contrast="4000"/>
                    </a14:imgEffect>
                  </a14:imgLayer>
                </a14:imgProps>
              </a:ext>
              <a:ext uri="{28A0092B-C50C-407E-A947-70E740481C1C}">
                <a14:useLocalDpi xmlns:a14="http://schemas.microsoft.com/office/drawing/2010/main" val="0"/>
              </a:ext>
            </a:extLst>
          </a:blip>
          <a:stretch>
            <a:fillRect/>
          </a:stretch>
        </p:blipFill>
        <p:spPr>
          <a:xfrm rot="5400000">
            <a:off x="6840984" y="1278896"/>
            <a:ext cx="2692704" cy="4044175"/>
          </a:xfrm>
          <a:prstGeom prst="rect">
            <a:avLst/>
          </a:prstGeom>
        </p:spPr>
      </p:pic>
      <p:sp>
        <p:nvSpPr>
          <p:cNvPr id="5" name="Rectangle 4">
            <a:extLst>
              <a:ext uri="{FF2B5EF4-FFF2-40B4-BE49-F238E27FC236}">
                <a16:creationId xmlns:a16="http://schemas.microsoft.com/office/drawing/2014/main" id="{47C97517-2ADC-B241-9BFE-0457A6E5D595}"/>
              </a:ext>
            </a:extLst>
          </p:cNvPr>
          <p:cNvSpPr/>
          <p:nvPr/>
        </p:nvSpPr>
        <p:spPr>
          <a:xfrm>
            <a:off x="1788175" y="2700818"/>
            <a:ext cx="3288000" cy="1200329"/>
          </a:xfrm>
          <a:prstGeom prst="rect">
            <a:avLst/>
          </a:prstGeom>
        </p:spPr>
        <p:txBody>
          <a:bodyPr wrap="square">
            <a:spAutoFit/>
          </a:bodyPr>
          <a:lstStyle/>
          <a:p>
            <a:r>
              <a:rPr lang="en-US" dirty="0">
                <a:solidFill>
                  <a:schemeClr val="bg1"/>
                </a:solidFill>
                <a:latin typeface="Montserrat" pitchFamily="2" charset="77"/>
              </a:rPr>
              <a:t>Brain wave technology may seem futuristic, but it’s backed by decades of scientific research. </a:t>
            </a:r>
          </a:p>
        </p:txBody>
      </p:sp>
    </p:spTree>
    <p:extLst>
      <p:ext uri="{BB962C8B-B14F-4D97-AF65-F5344CB8AC3E}">
        <p14:creationId xmlns:p14="http://schemas.microsoft.com/office/powerpoint/2010/main" val="398295097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EFDC9A-489B-45E0-B97A-547819FA3637}"/>
              </a:ext>
            </a:extLst>
          </p:cNvPr>
          <p:cNvPicPr>
            <a:picLocks noChangeAspect="1"/>
          </p:cNvPicPr>
          <p:nvPr/>
        </p:nvPicPr>
        <p:blipFill rotWithShape="1">
          <a:blip r:embed="rId2">
            <a:extLst>
              <a:ext uri="{28A0092B-C50C-407E-A947-70E740481C1C}">
                <a14:useLocalDpi xmlns:a14="http://schemas.microsoft.com/office/drawing/2010/main" val="0"/>
              </a:ext>
            </a:extLst>
          </a:blip>
          <a:srcRect t="25837" b="30743"/>
          <a:stretch/>
        </p:blipFill>
        <p:spPr>
          <a:xfrm>
            <a:off x="0" y="1315742"/>
            <a:ext cx="12192000" cy="3528648"/>
          </a:xfrm>
          <a:prstGeom prst="rect">
            <a:avLst/>
          </a:prstGeom>
          <a:solidFill>
            <a:srgbClr val="695286"/>
          </a:solidFill>
        </p:spPr>
      </p:pic>
      <p:sp>
        <p:nvSpPr>
          <p:cNvPr id="7" name="Rectangle 6">
            <a:extLst>
              <a:ext uri="{FF2B5EF4-FFF2-40B4-BE49-F238E27FC236}">
                <a16:creationId xmlns:a16="http://schemas.microsoft.com/office/drawing/2014/main" id="{D7AD89AF-33AC-4D07-A9B9-D93DF494D041}"/>
              </a:ext>
            </a:extLst>
          </p:cNvPr>
          <p:cNvSpPr/>
          <p:nvPr/>
        </p:nvSpPr>
        <p:spPr>
          <a:xfrm>
            <a:off x="4394817" y="2822845"/>
            <a:ext cx="2826415" cy="584775"/>
          </a:xfrm>
          <a:prstGeom prst="rect">
            <a:avLst/>
          </a:prstGeom>
        </p:spPr>
        <p:txBody>
          <a:bodyPr wrap="none">
            <a:spAutoFit/>
          </a:bodyPr>
          <a:lstStyle/>
          <a:p>
            <a:pPr algn="ctr"/>
            <a:r>
              <a:rPr lang="en-US" sz="3200" b="1">
                <a:solidFill>
                  <a:schemeClr val="bg1"/>
                </a:solidFill>
                <a:latin typeface="Montserrat" panose="00000500000000000000" pitchFamily="2" charset="0"/>
              </a:rPr>
              <a:t>D.R.E.A.M.S. </a:t>
            </a:r>
          </a:p>
        </p:txBody>
      </p:sp>
      <p:grpSp>
        <p:nvGrpSpPr>
          <p:cNvPr id="5" name="Group 4">
            <a:extLst>
              <a:ext uri="{FF2B5EF4-FFF2-40B4-BE49-F238E27FC236}">
                <a16:creationId xmlns:a16="http://schemas.microsoft.com/office/drawing/2014/main" id="{D5C08341-9BBA-413F-9FB7-01FD9B5959C1}"/>
              </a:ext>
            </a:extLst>
          </p:cNvPr>
          <p:cNvGrpSpPr/>
          <p:nvPr/>
        </p:nvGrpSpPr>
        <p:grpSpPr>
          <a:xfrm>
            <a:off x="5301124" y="552026"/>
            <a:ext cx="1764755" cy="1727732"/>
            <a:chOff x="562708" y="961292"/>
            <a:chExt cx="3352800" cy="3282462"/>
          </a:xfrm>
        </p:grpSpPr>
        <p:cxnSp>
          <p:nvCxnSpPr>
            <p:cNvPr id="9" name="Straight Connector 8">
              <a:extLst>
                <a:ext uri="{FF2B5EF4-FFF2-40B4-BE49-F238E27FC236}">
                  <a16:creationId xmlns:a16="http://schemas.microsoft.com/office/drawing/2014/main" id="{0705128F-923A-4B82-8F12-099890EB486A}"/>
                </a:ext>
              </a:extLst>
            </p:cNvPr>
            <p:cNvCxnSpPr/>
            <p:nvPr/>
          </p:nvCxnSpPr>
          <p:spPr>
            <a:xfrm>
              <a:off x="2074985" y="961292"/>
              <a:ext cx="0" cy="3282462"/>
            </a:xfrm>
            <a:prstGeom prst="line">
              <a:avLst/>
            </a:prstGeom>
            <a:ln>
              <a:solidFill>
                <a:srgbClr val="69528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256160-99B5-4CFF-98F5-A51BFFC37039}"/>
                </a:ext>
              </a:extLst>
            </p:cNvPr>
            <p:cNvCxnSpPr/>
            <p:nvPr/>
          </p:nvCxnSpPr>
          <p:spPr>
            <a:xfrm>
              <a:off x="832338" y="1899138"/>
              <a:ext cx="3083170" cy="1289539"/>
            </a:xfrm>
            <a:prstGeom prst="line">
              <a:avLst/>
            </a:prstGeom>
            <a:ln>
              <a:solidFill>
                <a:srgbClr val="69528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7448B0-D4B7-4CE7-801E-E9576B20A00D}"/>
                </a:ext>
              </a:extLst>
            </p:cNvPr>
            <p:cNvCxnSpPr>
              <a:cxnSpLocks/>
            </p:cNvCxnSpPr>
            <p:nvPr/>
          </p:nvCxnSpPr>
          <p:spPr>
            <a:xfrm flipV="1">
              <a:off x="562708" y="1852246"/>
              <a:ext cx="2950959" cy="1160586"/>
            </a:xfrm>
            <a:prstGeom prst="line">
              <a:avLst/>
            </a:prstGeom>
            <a:ln>
              <a:solidFill>
                <a:srgbClr val="695286"/>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2837CCAB-3CF0-4765-89DB-CDD0A120D1D3}"/>
              </a:ext>
            </a:extLst>
          </p:cNvPr>
          <p:cNvSpPr/>
          <p:nvPr/>
        </p:nvSpPr>
        <p:spPr>
          <a:xfrm>
            <a:off x="2000562" y="5098603"/>
            <a:ext cx="8154367" cy="1059264"/>
          </a:xfrm>
          <a:prstGeom prst="rect">
            <a:avLst/>
          </a:prstGeom>
        </p:spPr>
        <p:txBody>
          <a:bodyPr wrap="square">
            <a:spAutoFit/>
          </a:bodyPr>
          <a:lstStyle/>
          <a:p>
            <a:pPr algn="ctr">
              <a:lnSpc>
                <a:spcPct val="110000"/>
              </a:lnSpc>
            </a:pPr>
            <a:r>
              <a:rPr lang="en-US" sz="1600">
                <a:solidFill>
                  <a:srgbClr val="695286"/>
                </a:solidFill>
                <a:latin typeface="Montserrat" panose="00000500000000000000" pitchFamily="2" charset="0"/>
              </a:rPr>
              <a:t>DIGITAL REHABILITATION ENVIRONMENT AUGMENTING SYSTEM</a:t>
            </a:r>
            <a:br>
              <a:rPr lang="en-US" sz="1400" b="1">
                <a:solidFill>
                  <a:schemeClr val="tx1">
                    <a:lumMod val="50000"/>
                    <a:lumOff val="50000"/>
                  </a:schemeClr>
                </a:solidFill>
                <a:latin typeface="Montserrat" panose="00000500000000000000" pitchFamily="2" charset="0"/>
              </a:rPr>
            </a:br>
            <a:r>
              <a:rPr lang="en-US" sz="1400">
                <a:solidFill>
                  <a:schemeClr val="tx1">
                    <a:lumMod val="50000"/>
                    <a:lumOff val="50000"/>
                  </a:schemeClr>
                </a:solidFill>
                <a:latin typeface="Montserrat" panose="00000500000000000000" pitchFamily="2" charset="0"/>
              </a:rPr>
              <a:t>The aim of our study is to develop and assess the feasibility of a novel, immersive, intelligent system to humanize the hospital stay by improving the quality of sleep, reducing pain, lowering the usage of sedatives, and stimulating cognition.</a:t>
            </a:r>
          </a:p>
        </p:txBody>
      </p:sp>
      <p:sp>
        <p:nvSpPr>
          <p:cNvPr id="2" name="Rectangle 1">
            <a:extLst>
              <a:ext uri="{FF2B5EF4-FFF2-40B4-BE49-F238E27FC236}">
                <a16:creationId xmlns:a16="http://schemas.microsoft.com/office/drawing/2014/main" id="{ABBFD273-54E3-431A-B635-9457B829DB65}"/>
              </a:ext>
            </a:extLst>
          </p:cNvPr>
          <p:cNvSpPr/>
          <p:nvPr/>
        </p:nvSpPr>
        <p:spPr>
          <a:xfrm>
            <a:off x="7221232" y="2966390"/>
            <a:ext cx="1435008" cy="369332"/>
          </a:xfrm>
          <a:prstGeom prst="rect">
            <a:avLst/>
          </a:prstGeom>
        </p:spPr>
        <p:txBody>
          <a:bodyPr wrap="none">
            <a:spAutoFit/>
          </a:bodyPr>
          <a:lstStyle/>
          <a:p>
            <a:r>
              <a:rPr lang="en-US">
                <a:solidFill>
                  <a:schemeClr val="bg1"/>
                </a:solidFill>
                <a:latin typeface="Montserrat" panose="00000500000000000000" pitchFamily="2" charset="0"/>
              </a:rPr>
              <a:t>(</a:t>
            </a:r>
            <a:r>
              <a:rPr lang="en-US" i="1">
                <a:solidFill>
                  <a:schemeClr val="bg1"/>
                </a:solidFill>
                <a:latin typeface="Montserrat" panose="00000500000000000000" pitchFamily="2" charset="0"/>
              </a:rPr>
              <a:t>acronym</a:t>
            </a:r>
            <a:r>
              <a:rPr lang="en-US">
                <a:solidFill>
                  <a:schemeClr val="bg1"/>
                </a:solidFill>
                <a:latin typeface="Montserrat" panose="00000500000000000000" pitchFamily="2" charset="0"/>
              </a:rPr>
              <a:t>)</a:t>
            </a:r>
          </a:p>
        </p:txBody>
      </p:sp>
      <p:sp>
        <p:nvSpPr>
          <p:cNvPr id="13" name="Footer Placeholder 3">
            <a:extLst>
              <a:ext uri="{FF2B5EF4-FFF2-40B4-BE49-F238E27FC236}">
                <a16:creationId xmlns:a16="http://schemas.microsoft.com/office/drawing/2014/main" id="{252C3A2A-984C-A346-B7D3-99AA4A7756DD}"/>
              </a:ext>
            </a:extLst>
          </p:cNvPr>
          <p:cNvSpPr txBox="1">
            <a:spLocks/>
          </p:cNvSpPr>
          <p:nvPr/>
        </p:nvSpPr>
        <p:spPr>
          <a:xfrm>
            <a:off x="853793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3013301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4E976B8D-1C02-9E44-A11A-DCCF4EAF5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12" y="1362341"/>
            <a:ext cx="6696100" cy="3877285"/>
          </a:xfrm>
          <a:prstGeom prst="rect">
            <a:avLst/>
          </a:prstGeom>
        </p:spPr>
      </p:pic>
      <p:pic>
        <p:nvPicPr>
          <p:cNvPr id="7" name="Picture 6">
            <a:extLst>
              <a:ext uri="{FF2B5EF4-FFF2-40B4-BE49-F238E27FC236}">
                <a16:creationId xmlns:a16="http://schemas.microsoft.com/office/drawing/2014/main" id="{031CC336-4BE2-5943-A565-72D2A48C6F2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tretch>
            <a:fillRect/>
          </a:stretch>
        </p:blipFill>
        <p:spPr>
          <a:xfrm>
            <a:off x="1627660" y="1392820"/>
            <a:ext cx="4091882" cy="3877285"/>
          </a:xfrm>
          <a:prstGeom prst="rect">
            <a:avLst/>
          </a:prstGeom>
          <a:effectLst>
            <a:softEdge rad="134888"/>
          </a:effectLst>
        </p:spPr>
      </p:pic>
    </p:spTree>
    <p:extLst>
      <p:ext uri="{BB962C8B-B14F-4D97-AF65-F5344CB8AC3E}">
        <p14:creationId xmlns:p14="http://schemas.microsoft.com/office/powerpoint/2010/main" val="426940735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C4C7B389-2B69-AC4A-99ED-DA41C4939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978" y="1810564"/>
            <a:ext cx="2980840" cy="2980840"/>
          </a:xfrm>
          <a:prstGeom prst="rect">
            <a:avLst/>
          </a:prstGeom>
        </p:spPr>
      </p:pic>
      <p:sp>
        <p:nvSpPr>
          <p:cNvPr id="5" name="Rectangle 4">
            <a:extLst>
              <a:ext uri="{FF2B5EF4-FFF2-40B4-BE49-F238E27FC236}">
                <a16:creationId xmlns:a16="http://schemas.microsoft.com/office/drawing/2014/main" id="{33D4CBFA-66B3-3740-8D56-B64ACE2C1DE5}"/>
              </a:ext>
            </a:extLst>
          </p:cNvPr>
          <p:cNvSpPr/>
          <p:nvPr/>
        </p:nvSpPr>
        <p:spPr>
          <a:xfrm>
            <a:off x="1405182" y="2562320"/>
            <a:ext cx="5340000" cy="1477328"/>
          </a:xfrm>
          <a:prstGeom prst="rect">
            <a:avLst/>
          </a:prstGeom>
        </p:spPr>
        <p:txBody>
          <a:bodyPr wrap="square">
            <a:spAutoFit/>
          </a:bodyPr>
          <a:lstStyle/>
          <a:p>
            <a:r>
              <a:rPr lang="en-US" dirty="0">
                <a:solidFill>
                  <a:schemeClr val="bg1"/>
                </a:solidFill>
                <a:latin typeface="Montserrat" pitchFamily="2" charset="77"/>
              </a:rPr>
              <a:t>A mandala is a geometric configuration of symbols. In various spiritual traditions, mandalas may be employed for focusing attention of practitioners and adepts as an aid to meditation and trance induction.</a:t>
            </a:r>
          </a:p>
        </p:txBody>
      </p:sp>
    </p:spTree>
    <p:extLst>
      <p:ext uri="{BB962C8B-B14F-4D97-AF65-F5344CB8AC3E}">
        <p14:creationId xmlns:p14="http://schemas.microsoft.com/office/powerpoint/2010/main" val="119086259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FA208875-3302-B745-BEC0-412428144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401" y="1322833"/>
            <a:ext cx="9309600" cy="3956580"/>
          </a:xfrm>
          <a:prstGeom prst="rect">
            <a:avLst/>
          </a:prstGeom>
        </p:spPr>
      </p:pic>
    </p:spTree>
    <p:extLst>
      <p:ext uri="{BB962C8B-B14F-4D97-AF65-F5344CB8AC3E}">
        <p14:creationId xmlns:p14="http://schemas.microsoft.com/office/powerpoint/2010/main" val="27697299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A2E98-B6E5-45F0-8729-2DD56E1D9062}"/>
              </a:ext>
            </a:extLst>
          </p:cNvPr>
          <p:cNvSpPr/>
          <p:nvPr/>
        </p:nvSpPr>
        <p:spPr>
          <a:xfrm>
            <a:off x="3213458" y="417068"/>
            <a:ext cx="5828840" cy="461665"/>
          </a:xfrm>
          <a:prstGeom prst="rect">
            <a:avLst/>
          </a:prstGeom>
        </p:spPr>
        <p:txBody>
          <a:bodyPr wrap="none">
            <a:spAutoFit/>
          </a:bodyPr>
          <a:lstStyle/>
          <a:p>
            <a:pPr algn="ctr"/>
            <a:r>
              <a:rPr lang="en-US" sz="2400" b="1" dirty="0">
                <a:solidFill>
                  <a:srgbClr val="695286"/>
                </a:solidFill>
                <a:latin typeface="Montserrat" panose="00000500000000000000" pitchFamily="2" charset="0"/>
              </a:rPr>
              <a:t>INTERACTIVE VR/EEG MEDITATION</a:t>
            </a:r>
          </a:p>
        </p:txBody>
      </p:sp>
      <p:sp>
        <p:nvSpPr>
          <p:cNvPr id="8" name="Rectangle 7">
            <a:extLst>
              <a:ext uri="{FF2B5EF4-FFF2-40B4-BE49-F238E27FC236}">
                <a16:creationId xmlns:a16="http://schemas.microsoft.com/office/drawing/2014/main" id="{9D2895AB-CCAA-40CB-BC15-1BA00D615363}"/>
              </a:ext>
            </a:extLst>
          </p:cNvPr>
          <p:cNvSpPr/>
          <p:nvPr/>
        </p:nvSpPr>
        <p:spPr>
          <a:xfrm>
            <a:off x="2297624" y="5896601"/>
            <a:ext cx="915635" cy="473078"/>
          </a:xfrm>
          <a:prstGeom prst="rect">
            <a:avLst/>
          </a:prstGeom>
        </p:spPr>
        <p:txBody>
          <a:bodyPr wrap="none">
            <a:spAutoFit/>
          </a:bodyPr>
          <a:lstStyle/>
          <a:p>
            <a:pPr>
              <a:lnSpc>
                <a:spcPct val="110000"/>
              </a:lnSpc>
            </a:pPr>
            <a:r>
              <a:rPr lang="en-US" sz="2400" b="1" dirty="0">
                <a:solidFill>
                  <a:schemeClr val="tx1">
                    <a:lumMod val="50000"/>
                    <a:lumOff val="50000"/>
                  </a:schemeClr>
                </a:solidFill>
                <a:latin typeface="Montserrat" panose="00000500000000000000" pitchFamily="2" charset="0"/>
              </a:rPr>
              <a:t>EEG:</a:t>
            </a:r>
            <a:endParaRPr lang="en-US" sz="2400" dirty="0">
              <a:solidFill>
                <a:schemeClr val="tx1">
                  <a:lumMod val="50000"/>
                  <a:lumOff val="50000"/>
                </a:schemeClr>
              </a:solidFill>
              <a:latin typeface="Montserrat" panose="00000500000000000000" pitchFamily="2" charset="0"/>
            </a:endParaRPr>
          </a:p>
        </p:txBody>
      </p:sp>
      <p:sp>
        <p:nvSpPr>
          <p:cNvPr id="9" name="Rectangle 8">
            <a:extLst>
              <a:ext uri="{FF2B5EF4-FFF2-40B4-BE49-F238E27FC236}">
                <a16:creationId xmlns:a16="http://schemas.microsoft.com/office/drawing/2014/main" id="{4CE3B72E-6F43-4CFD-B394-5F4ED21F2BCD}"/>
              </a:ext>
            </a:extLst>
          </p:cNvPr>
          <p:cNvSpPr/>
          <p:nvPr/>
        </p:nvSpPr>
        <p:spPr>
          <a:xfrm>
            <a:off x="3516276" y="5975918"/>
            <a:ext cx="5327099" cy="314445"/>
          </a:xfrm>
          <a:prstGeom prst="rect">
            <a:avLst/>
          </a:prstGeom>
        </p:spPr>
        <p:txBody>
          <a:bodyPr wrap="none">
            <a:spAutoFit/>
          </a:bodyPr>
          <a:lstStyle/>
          <a:p>
            <a:pPr>
              <a:lnSpc>
                <a:spcPct val="110000"/>
              </a:lnSpc>
            </a:pPr>
            <a:r>
              <a:rPr lang="en-US" sz="1400" dirty="0">
                <a:solidFill>
                  <a:schemeClr val="tx1">
                    <a:lumMod val="50000"/>
                    <a:lumOff val="50000"/>
                  </a:schemeClr>
                </a:solidFill>
                <a:latin typeface="Montserrat" panose="00000500000000000000" pitchFamily="2" charset="0"/>
              </a:rPr>
              <a:t>Using EEG as real time input device for the VR experience</a:t>
            </a:r>
          </a:p>
        </p:txBody>
      </p:sp>
      <p:cxnSp>
        <p:nvCxnSpPr>
          <p:cNvPr id="13" name="Straight Connector 12">
            <a:extLst>
              <a:ext uri="{FF2B5EF4-FFF2-40B4-BE49-F238E27FC236}">
                <a16:creationId xmlns:a16="http://schemas.microsoft.com/office/drawing/2014/main" id="{13B8AB00-F428-40B3-872E-0C8001385D6C}"/>
              </a:ext>
            </a:extLst>
          </p:cNvPr>
          <p:cNvCxnSpPr>
            <a:cxnSpLocks/>
          </p:cNvCxnSpPr>
          <p:nvPr/>
        </p:nvCxnSpPr>
        <p:spPr>
          <a:xfrm>
            <a:off x="3432175" y="5687891"/>
            <a:ext cx="0" cy="890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8D629CB-E212-574B-B3CC-984F74372D74}"/>
              </a:ext>
            </a:extLst>
          </p:cNvPr>
          <p:cNvSpPr/>
          <p:nvPr/>
        </p:nvSpPr>
        <p:spPr>
          <a:xfrm>
            <a:off x="0" y="1322832"/>
            <a:ext cx="12191996" cy="39563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 name="Picture 3">
            <a:extLst>
              <a:ext uri="{FF2B5EF4-FFF2-40B4-BE49-F238E27FC236}">
                <a16:creationId xmlns:a16="http://schemas.microsoft.com/office/drawing/2014/main" id="{AE3DF639-EE67-3348-AC29-78F2E62BD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4436"/>
            <a:ext cx="12192000" cy="3716520"/>
          </a:xfrm>
          <a:prstGeom prst="rect">
            <a:avLst/>
          </a:prstGeom>
        </p:spPr>
      </p:pic>
    </p:spTree>
    <p:extLst>
      <p:ext uri="{BB962C8B-B14F-4D97-AF65-F5344CB8AC3E}">
        <p14:creationId xmlns:p14="http://schemas.microsoft.com/office/powerpoint/2010/main" val="224113463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221B3C-267D-414B-ADB9-89DCE4694D68}"/>
              </a:ext>
            </a:extLst>
          </p:cNvPr>
          <p:cNvPicPr>
            <a:picLocks noChangeAspect="1"/>
          </p:cNvPicPr>
          <p:nvPr/>
        </p:nvPicPr>
        <p:blipFill rotWithShape="1">
          <a:blip r:embed="rId2">
            <a:extLst>
              <a:ext uri="{28A0092B-C50C-407E-A947-70E740481C1C}">
                <a14:useLocalDpi xmlns:a14="http://schemas.microsoft.com/office/drawing/2010/main" val="0"/>
              </a:ext>
            </a:extLst>
          </a:blip>
          <a:srcRect t="9103" b="15896"/>
          <a:stretch/>
        </p:blipFill>
        <p:spPr>
          <a:xfrm>
            <a:off x="0" y="0"/>
            <a:ext cx="12192000" cy="6858000"/>
          </a:xfrm>
          <a:prstGeom prst="rect">
            <a:avLst/>
          </a:prstGeom>
          <a:effectLst/>
        </p:spPr>
      </p:pic>
      <p:sp>
        <p:nvSpPr>
          <p:cNvPr id="2" name="Rectangle 1">
            <a:extLst>
              <a:ext uri="{FF2B5EF4-FFF2-40B4-BE49-F238E27FC236}">
                <a16:creationId xmlns:a16="http://schemas.microsoft.com/office/drawing/2014/main" id="{8C4A8915-0DB4-4010-9853-F965C77112FB}"/>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0B2256-A2D7-FC4D-9111-0E910784CEFE}"/>
              </a:ext>
            </a:extLst>
          </p:cNvPr>
          <p:cNvSpPr/>
          <p:nvPr/>
        </p:nvSpPr>
        <p:spPr>
          <a:xfrm>
            <a:off x="0" y="0"/>
            <a:ext cx="12192000" cy="6858000"/>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FA52F8E5-EF3C-0B4F-A363-00A1A281730A}"/>
              </a:ext>
            </a:extLst>
          </p:cNvPr>
          <p:cNvSpPr txBox="1">
            <a:spLocks/>
          </p:cNvSpPr>
          <p:nvPr/>
        </p:nvSpPr>
        <p:spPr>
          <a:xfrm>
            <a:off x="853793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
        <p:nvSpPr>
          <p:cNvPr id="10" name="Rectangle 9">
            <a:extLst>
              <a:ext uri="{FF2B5EF4-FFF2-40B4-BE49-F238E27FC236}">
                <a16:creationId xmlns:a16="http://schemas.microsoft.com/office/drawing/2014/main" id="{EA16B1FA-4036-664E-94B9-7FE6184DD410}"/>
              </a:ext>
            </a:extLst>
          </p:cNvPr>
          <p:cNvSpPr/>
          <p:nvPr/>
        </p:nvSpPr>
        <p:spPr>
          <a:xfrm>
            <a:off x="4063843" y="1485900"/>
            <a:ext cx="4128053" cy="461665"/>
          </a:xfrm>
          <a:prstGeom prst="rect">
            <a:avLst/>
          </a:prstGeom>
        </p:spPr>
        <p:txBody>
          <a:bodyPr wrap="none">
            <a:spAutoFit/>
          </a:bodyPr>
          <a:lstStyle/>
          <a:p>
            <a:pPr algn="ctr"/>
            <a:r>
              <a:rPr lang="en-US" sz="2400" dirty="0">
                <a:solidFill>
                  <a:schemeClr val="bg1"/>
                </a:solidFill>
                <a:latin typeface="Montserrat" panose="00000500000000000000" pitchFamily="2" charset="0"/>
              </a:rPr>
              <a:t>LOOK INTO THE FUTURE</a:t>
            </a:r>
          </a:p>
        </p:txBody>
      </p:sp>
      <p:sp>
        <p:nvSpPr>
          <p:cNvPr id="3" name="Rectangle 2">
            <a:extLst>
              <a:ext uri="{FF2B5EF4-FFF2-40B4-BE49-F238E27FC236}">
                <a16:creationId xmlns:a16="http://schemas.microsoft.com/office/drawing/2014/main" id="{E3A0CED5-F16B-9240-8F1B-0B7A7E1F6FE8}"/>
              </a:ext>
            </a:extLst>
          </p:cNvPr>
          <p:cNvSpPr/>
          <p:nvPr/>
        </p:nvSpPr>
        <p:spPr>
          <a:xfrm>
            <a:off x="3335468" y="3512257"/>
            <a:ext cx="5521063" cy="663451"/>
          </a:xfrm>
          <a:prstGeom prst="rect">
            <a:avLst/>
          </a:prstGeom>
        </p:spPr>
        <p:txBody>
          <a:bodyPr wrap="none">
            <a:spAutoFit/>
          </a:bodyPr>
          <a:lstStyle/>
          <a:p>
            <a:pPr>
              <a:lnSpc>
                <a:spcPct val="110000"/>
              </a:lnSpc>
            </a:pPr>
            <a:r>
              <a:rPr lang="en-US" sz="3600" b="1" dirty="0">
                <a:solidFill>
                  <a:schemeClr val="bg1"/>
                </a:solidFill>
                <a:latin typeface="Montserrat" panose="00000500000000000000" pitchFamily="2" charset="0"/>
              </a:rPr>
              <a:t>AUGMENTED REALITY</a:t>
            </a:r>
          </a:p>
        </p:txBody>
      </p:sp>
    </p:spTree>
    <p:extLst>
      <p:ext uri="{BB962C8B-B14F-4D97-AF65-F5344CB8AC3E}">
        <p14:creationId xmlns:p14="http://schemas.microsoft.com/office/powerpoint/2010/main" val="3371178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3B1471-5D8E-4276-B29D-DFF21EB0946A}"/>
              </a:ext>
            </a:extLst>
          </p:cNvPr>
          <p:cNvPicPr>
            <a:picLocks noChangeAspect="1"/>
          </p:cNvPicPr>
          <p:nvPr/>
        </p:nvPicPr>
        <p:blipFill rotWithShape="1">
          <a:blip r:embed="rId2">
            <a:extLst>
              <a:ext uri="{28A0092B-C50C-407E-A947-70E740481C1C}">
                <a14:useLocalDpi xmlns:a14="http://schemas.microsoft.com/office/drawing/2010/main" val="0"/>
              </a:ext>
            </a:extLst>
          </a:blip>
          <a:srcRect t="17560" b="-7382"/>
          <a:stretch/>
        </p:blipFill>
        <p:spPr>
          <a:xfrm>
            <a:off x="0" y="1250274"/>
            <a:ext cx="12192000" cy="4791075"/>
          </a:xfrm>
          <a:prstGeom prst="rect">
            <a:avLst/>
          </a:prstGeom>
        </p:spPr>
      </p:pic>
      <p:sp>
        <p:nvSpPr>
          <p:cNvPr id="10" name="Content Placeholder 2">
            <a:extLst>
              <a:ext uri="{FF2B5EF4-FFF2-40B4-BE49-F238E27FC236}">
                <a16:creationId xmlns:a16="http://schemas.microsoft.com/office/drawing/2014/main" id="{80353AE3-3438-4A3F-8836-27BE566C1551}"/>
              </a:ext>
            </a:extLst>
          </p:cNvPr>
          <p:cNvSpPr txBox="1">
            <a:spLocks/>
          </p:cNvSpPr>
          <p:nvPr/>
        </p:nvSpPr>
        <p:spPr>
          <a:xfrm>
            <a:off x="173810" y="3177758"/>
            <a:ext cx="11844380" cy="794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latin typeface="Montserrat" panose="00000500000000000000" pitchFamily="2" charset="0"/>
              </a:rPr>
              <a:t>LOOK INTO THE FUTURE </a:t>
            </a:r>
            <a:r>
              <a:rPr lang="mr-IN" dirty="0">
                <a:solidFill>
                  <a:schemeClr val="bg1"/>
                </a:solidFill>
                <a:latin typeface="Montserrat" panose="00000500000000000000" pitchFamily="2" charset="0"/>
              </a:rPr>
              <a:t>–</a:t>
            </a:r>
            <a:r>
              <a:rPr lang="en-US" dirty="0">
                <a:solidFill>
                  <a:schemeClr val="bg1"/>
                </a:solidFill>
                <a:latin typeface="Montserrat" panose="00000500000000000000" pitchFamily="2" charset="0"/>
              </a:rPr>
              <a:t> </a:t>
            </a:r>
            <a:r>
              <a:rPr lang="en-US" b="1" dirty="0">
                <a:solidFill>
                  <a:schemeClr val="bg1"/>
                </a:solidFill>
                <a:latin typeface="Montserrat" panose="00000500000000000000" pitchFamily="2" charset="0"/>
              </a:rPr>
              <a:t>END OF LIFE CARE</a:t>
            </a:r>
          </a:p>
        </p:txBody>
      </p:sp>
      <p:sp>
        <p:nvSpPr>
          <p:cNvPr id="5" name="Footer Placeholder 3">
            <a:extLst>
              <a:ext uri="{FF2B5EF4-FFF2-40B4-BE49-F238E27FC236}">
                <a16:creationId xmlns:a16="http://schemas.microsoft.com/office/drawing/2014/main" id="{DCA349C5-AC09-0549-9188-1A3FE823DAC3}"/>
              </a:ext>
            </a:extLst>
          </p:cNvPr>
          <p:cNvSpPr txBox="1">
            <a:spLocks/>
          </p:cNvSpPr>
          <p:nvPr/>
        </p:nvSpPr>
        <p:spPr>
          <a:xfrm>
            <a:off x="853793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3161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43C02-3A6C-4141-8A00-4BE363C2FADA}"/>
              </a:ext>
            </a:extLst>
          </p:cNvPr>
          <p:cNvPicPr>
            <a:picLocks noChangeAspect="1"/>
          </p:cNvPicPr>
          <p:nvPr/>
        </p:nvPicPr>
        <p:blipFill rotWithShape="1">
          <a:blip r:embed="rId2">
            <a:extLst>
              <a:ext uri="{28A0092B-C50C-407E-A947-70E740481C1C}">
                <a14:useLocalDpi xmlns:a14="http://schemas.microsoft.com/office/drawing/2010/main" val="0"/>
              </a:ext>
            </a:extLst>
          </a:blip>
          <a:srcRect l="4243" t="78" r="4243"/>
          <a:stretch/>
        </p:blipFill>
        <p:spPr>
          <a:xfrm>
            <a:off x="-1" y="-57771"/>
            <a:ext cx="12294705" cy="6915771"/>
          </a:xfrm>
          <a:prstGeom prst="rect">
            <a:avLst/>
          </a:prstGeom>
          <a:solidFill>
            <a:srgbClr val="240C4C"/>
          </a:solidFill>
          <a:ln>
            <a:noFill/>
          </a:ln>
        </p:spPr>
      </p:pic>
      <p:sp>
        <p:nvSpPr>
          <p:cNvPr id="9" name="Rectangle 8">
            <a:extLst>
              <a:ext uri="{FF2B5EF4-FFF2-40B4-BE49-F238E27FC236}">
                <a16:creationId xmlns:a16="http://schemas.microsoft.com/office/drawing/2014/main" id="{E474ACE5-2B72-4CE9-A01B-51828BB692C3}"/>
              </a:ext>
            </a:extLst>
          </p:cNvPr>
          <p:cNvSpPr/>
          <p:nvPr/>
        </p:nvSpPr>
        <p:spPr>
          <a:xfrm>
            <a:off x="5400776" y="3107726"/>
            <a:ext cx="6370179" cy="584775"/>
          </a:xfrm>
          <a:prstGeom prst="rect">
            <a:avLst/>
          </a:prstGeom>
        </p:spPr>
        <p:txBody>
          <a:bodyPr wrap="square">
            <a:spAutoFit/>
          </a:bodyPr>
          <a:lstStyle/>
          <a:p>
            <a:r>
              <a:rPr lang="en-US" sz="3200" b="1">
                <a:solidFill>
                  <a:schemeClr val="bg1"/>
                </a:solidFill>
                <a:latin typeface="Montserrat" panose="00000500000000000000" pitchFamily="2" charset="0"/>
                <a:cs typeface="Gotham Book" pitchFamily="50" charset="0"/>
              </a:rPr>
              <a:t>THANK YOU!</a:t>
            </a:r>
          </a:p>
        </p:txBody>
      </p:sp>
      <p:sp>
        <p:nvSpPr>
          <p:cNvPr id="4" name="Footer Placeholder 3">
            <a:extLst>
              <a:ext uri="{FF2B5EF4-FFF2-40B4-BE49-F238E27FC236}">
                <a16:creationId xmlns:a16="http://schemas.microsoft.com/office/drawing/2014/main" id="{D5F0E73A-C8F2-4AFA-A357-4568742A0A28}"/>
              </a:ext>
            </a:extLst>
          </p:cNvPr>
          <p:cNvSpPr txBox="1">
            <a:spLocks/>
          </p:cNvSpPr>
          <p:nvPr/>
        </p:nvSpPr>
        <p:spPr>
          <a:xfrm>
            <a:off x="4651730" y="3661300"/>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latin typeface="Montserrat" panose="00000500000000000000" pitchFamily="2" charset="0"/>
            </a:endParaRPr>
          </a:p>
          <a:p>
            <a:r>
              <a:rPr lang="en-US" dirty="0" err="1">
                <a:latin typeface="Montserrat" panose="00000500000000000000" pitchFamily="2" charset="0"/>
              </a:rPr>
              <a:t>marko@digitalworlds.ufl.edu</a:t>
            </a:r>
            <a:endParaRPr lang="en-US" dirty="0">
              <a:solidFill>
                <a:schemeClr val="tx1"/>
              </a:solidFill>
              <a:latin typeface="Montserrat" panose="00000500000000000000" pitchFamily="2" charset="0"/>
            </a:endParaRPr>
          </a:p>
        </p:txBody>
      </p:sp>
      <p:grpSp>
        <p:nvGrpSpPr>
          <p:cNvPr id="5" name="Group 4">
            <a:extLst>
              <a:ext uri="{FF2B5EF4-FFF2-40B4-BE49-F238E27FC236}">
                <a16:creationId xmlns:a16="http://schemas.microsoft.com/office/drawing/2014/main" id="{4B884DC7-6616-457F-8315-723D62976F9A}"/>
              </a:ext>
            </a:extLst>
          </p:cNvPr>
          <p:cNvGrpSpPr/>
          <p:nvPr/>
        </p:nvGrpSpPr>
        <p:grpSpPr>
          <a:xfrm>
            <a:off x="5400777" y="3107726"/>
            <a:ext cx="2938992" cy="584775"/>
            <a:chOff x="5530467" y="3107726"/>
            <a:chExt cx="2699133" cy="584775"/>
          </a:xfrm>
        </p:grpSpPr>
        <p:cxnSp>
          <p:nvCxnSpPr>
            <p:cNvPr id="3" name="Straight Connector 2">
              <a:extLst>
                <a:ext uri="{FF2B5EF4-FFF2-40B4-BE49-F238E27FC236}">
                  <a16:creationId xmlns:a16="http://schemas.microsoft.com/office/drawing/2014/main" id="{BBC8D14B-4EA3-45B5-91F1-7C11E6553171}"/>
                </a:ext>
              </a:extLst>
            </p:cNvPr>
            <p:cNvCxnSpPr/>
            <p:nvPr/>
          </p:nvCxnSpPr>
          <p:spPr>
            <a:xfrm>
              <a:off x="5530467" y="3692501"/>
              <a:ext cx="26991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C76DB0-A317-4603-A675-61431432723E}"/>
                </a:ext>
              </a:extLst>
            </p:cNvPr>
            <p:cNvCxnSpPr/>
            <p:nvPr/>
          </p:nvCxnSpPr>
          <p:spPr>
            <a:xfrm>
              <a:off x="5530467" y="3107726"/>
              <a:ext cx="269913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5619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E9669-BE2E-4D62-B1BC-4F3ED14C9F6F}"/>
              </a:ext>
            </a:extLst>
          </p:cNvPr>
          <p:cNvPicPr>
            <a:picLocks noChangeAspect="1"/>
          </p:cNvPicPr>
          <p:nvPr/>
        </p:nvPicPr>
        <p:blipFill rotWithShape="1">
          <a:blip r:embed="rId3">
            <a:extLst>
              <a:ext uri="{28A0092B-C50C-407E-A947-70E740481C1C}">
                <a14:useLocalDpi xmlns:a14="http://schemas.microsoft.com/office/drawing/2010/main" val="0"/>
              </a:ext>
            </a:extLst>
          </a:blip>
          <a:srcRect l="255" t="6122" r="1135" b="17756"/>
          <a:stretch/>
        </p:blipFill>
        <p:spPr>
          <a:xfrm>
            <a:off x="0" y="0"/>
            <a:ext cx="12192000" cy="4838081"/>
          </a:xfrm>
          <a:prstGeom prst="rect">
            <a:avLst/>
          </a:prstGeom>
        </p:spPr>
      </p:pic>
      <p:sp>
        <p:nvSpPr>
          <p:cNvPr id="8" name="Rectangle 7">
            <a:extLst>
              <a:ext uri="{FF2B5EF4-FFF2-40B4-BE49-F238E27FC236}">
                <a16:creationId xmlns:a16="http://schemas.microsoft.com/office/drawing/2014/main" id="{BBF42BB2-6C06-49D6-85F7-1CD4B14ABB87}"/>
              </a:ext>
            </a:extLst>
          </p:cNvPr>
          <p:cNvSpPr/>
          <p:nvPr/>
        </p:nvSpPr>
        <p:spPr>
          <a:xfrm>
            <a:off x="6255821" y="372040"/>
            <a:ext cx="1558440" cy="461665"/>
          </a:xfrm>
          <a:prstGeom prst="rect">
            <a:avLst/>
          </a:prstGeom>
        </p:spPr>
        <p:txBody>
          <a:bodyPr wrap="none">
            <a:spAutoFit/>
          </a:bodyPr>
          <a:lstStyle/>
          <a:p>
            <a:r>
              <a:rPr lang="en-US" sz="2400">
                <a:solidFill>
                  <a:srgbClr val="25A4D8"/>
                </a:solidFill>
                <a:latin typeface="Montserrat Medium" panose="00000600000000000000" pitchFamily="2" charset="0"/>
              </a:rPr>
              <a:t>VIRTUAL</a:t>
            </a:r>
          </a:p>
        </p:txBody>
      </p:sp>
      <p:sp>
        <p:nvSpPr>
          <p:cNvPr id="9" name="Rectangle 8">
            <a:extLst>
              <a:ext uri="{FF2B5EF4-FFF2-40B4-BE49-F238E27FC236}">
                <a16:creationId xmlns:a16="http://schemas.microsoft.com/office/drawing/2014/main" id="{A7CC4776-8C22-40C7-9EA4-D837EB1B26B6}"/>
              </a:ext>
            </a:extLst>
          </p:cNvPr>
          <p:cNvSpPr/>
          <p:nvPr/>
        </p:nvSpPr>
        <p:spPr>
          <a:xfrm>
            <a:off x="3832478" y="367849"/>
            <a:ext cx="2032929" cy="461665"/>
          </a:xfrm>
          <a:prstGeom prst="rect">
            <a:avLst/>
          </a:prstGeom>
        </p:spPr>
        <p:txBody>
          <a:bodyPr wrap="none">
            <a:spAutoFit/>
          </a:bodyPr>
          <a:lstStyle/>
          <a:p>
            <a:r>
              <a:rPr lang="en-US" sz="2400">
                <a:solidFill>
                  <a:schemeClr val="bg1"/>
                </a:solidFill>
                <a:latin typeface="Montserrat Medium" panose="00000600000000000000" pitchFamily="2" charset="0"/>
              </a:rPr>
              <a:t>VALIDATED</a:t>
            </a:r>
          </a:p>
        </p:txBody>
      </p:sp>
      <p:sp>
        <p:nvSpPr>
          <p:cNvPr id="11" name="Rectangle 10">
            <a:extLst>
              <a:ext uri="{FF2B5EF4-FFF2-40B4-BE49-F238E27FC236}">
                <a16:creationId xmlns:a16="http://schemas.microsoft.com/office/drawing/2014/main" id="{A234F7FE-783C-4CF9-854B-7631AE40FC02}"/>
              </a:ext>
            </a:extLst>
          </p:cNvPr>
          <p:cNvSpPr/>
          <p:nvPr/>
        </p:nvSpPr>
        <p:spPr>
          <a:xfrm>
            <a:off x="4978248" y="4116626"/>
            <a:ext cx="2239716" cy="461665"/>
          </a:xfrm>
          <a:prstGeom prst="rect">
            <a:avLst/>
          </a:prstGeom>
        </p:spPr>
        <p:txBody>
          <a:bodyPr wrap="none">
            <a:spAutoFit/>
          </a:bodyPr>
          <a:lstStyle/>
          <a:p>
            <a:pPr>
              <a:tabLst>
                <a:tab pos="1520825" algn="l"/>
              </a:tabLst>
            </a:pPr>
            <a:r>
              <a:rPr lang="en-US" sz="2400" dirty="0">
                <a:solidFill>
                  <a:schemeClr val="bg1"/>
                </a:solidFill>
                <a:latin typeface="Montserrat Medium" panose="00000600000000000000" pitchFamily="2" charset="0"/>
              </a:rPr>
              <a:t>"PRESENCE" </a:t>
            </a:r>
          </a:p>
        </p:txBody>
      </p:sp>
      <p:pic>
        <p:nvPicPr>
          <p:cNvPr id="22" name="Graphic 21">
            <a:extLst>
              <a:ext uri="{FF2B5EF4-FFF2-40B4-BE49-F238E27FC236}">
                <a16:creationId xmlns:a16="http://schemas.microsoft.com/office/drawing/2014/main" id="{7206C6DB-E78B-4311-B886-CFEF640F8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2440" y="1875510"/>
            <a:ext cx="733425" cy="866775"/>
          </a:xfrm>
          <a:prstGeom prst="rect">
            <a:avLst/>
          </a:prstGeom>
        </p:spPr>
      </p:pic>
      <p:pic>
        <p:nvPicPr>
          <p:cNvPr id="21" name="Graphic 20">
            <a:extLst>
              <a:ext uri="{FF2B5EF4-FFF2-40B4-BE49-F238E27FC236}">
                <a16:creationId xmlns:a16="http://schemas.microsoft.com/office/drawing/2014/main" id="{6476767D-B934-4CC8-8D8F-0D1FE2852F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407" y="2185875"/>
            <a:ext cx="981075" cy="600075"/>
          </a:xfrm>
          <a:prstGeom prst="rect">
            <a:avLst/>
          </a:prstGeom>
        </p:spPr>
      </p:pic>
      <p:pic>
        <p:nvPicPr>
          <p:cNvPr id="23" name="Graphic 22">
            <a:extLst>
              <a:ext uri="{FF2B5EF4-FFF2-40B4-BE49-F238E27FC236}">
                <a16:creationId xmlns:a16="http://schemas.microsoft.com/office/drawing/2014/main" id="{674F04AC-42E7-4307-B34E-D30B260C2E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8056" y="1696033"/>
            <a:ext cx="476250" cy="1066800"/>
          </a:xfrm>
          <a:prstGeom prst="rect">
            <a:avLst/>
          </a:prstGeom>
        </p:spPr>
      </p:pic>
      <p:pic>
        <p:nvPicPr>
          <p:cNvPr id="24" name="Graphic 23">
            <a:extLst>
              <a:ext uri="{FF2B5EF4-FFF2-40B4-BE49-F238E27FC236}">
                <a16:creationId xmlns:a16="http://schemas.microsoft.com/office/drawing/2014/main" id="{FC2AA7F3-F0D7-47F7-A487-A7879A3B1F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5407" y="1629358"/>
            <a:ext cx="438150" cy="1133475"/>
          </a:xfrm>
          <a:prstGeom prst="rect">
            <a:avLst/>
          </a:prstGeom>
        </p:spPr>
      </p:pic>
      <p:pic>
        <p:nvPicPr>
          <p:cNvPr id="25" name="Graphic 24">
            <a:extLst>
              <a:ext uri="{FF2B5EF4-FFF2-40B4-BE49-F238E27FC236}">
                <a16:creationId xmlns:a16="http://schemas.microsoft.com/office/drawing/2014/main" id="{2ACF27AA-58F5-4D8D-9996-F146AAFF9E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35091" y="1704381"/>
            <a:ext cx="476250" cy="1066800"/>
          </a:xfrm>
          <a:prstGeom prst="rect">
            <a:avLst/>
          </a:prstGeom>
        </p:spPr>
      </p:pic>
      <p:pic>
        <p:nvPicPr>
          <p:cNvPr id="27" name="Graphic 26">
            <a:extLst>
              <a:ext uri="{FF2B5EF4-FFF2-40B4-BE49-F238E27FC236}">
                <a16:creationId xmlns:a16="http://schemas.microsoft.com/office/drawing/2014/main" id="{D9FF5D95-6F2C-4FE2-BF00-F57FC88AC8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19564" y="2182666"/>
            <a:ext cx="981075" cy="600075"/>
          </a:xfrm>
          <a:prstGeom prst="rect">
            <a:avLst/>
          </a:prstGeom>
        </p:spPr>
      </p:pic>
      <p:pic>
        <p:nvPicPr>
          <p:cNvPr id="26" name="Graphic 25">
            <a:extLst>
              <a:ext uri="{FF2B5EF4-FFF2-40B4-BE49-F238E27FC236}">
                <a16:creationId xmlns:a16="http://schemas.microsoft.com/office/drawing/2014/main" id="{B811ACC4-18CE-4B75-821D-8B15B8D04F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98181" y="1893490"/>
            <a:ext cx="733425" cy="866775"/>
          </a:xfrm>
          <a:prstGeom prst="rect">
            <a:avLst/>
          </a:prstGeom>
        </p:spPr>
      </p:pic>
      <p:sp>
        <p:nvSpPr>
          <p:cNvPr id="20" name="Rectangle 19">
            <a:extLst>
              <a:ext uri="{FF2B5EF4-FFF2-40B4-BE49-F238E27FC236}">
                <a16:creationId xmlns:a16="http://schemas.microsoft.com/office/drawing/2014/main" id="{092A7978-3030-4D47-A339-92D10220F234}"/>
              </a:ext>
            </a:extLst>
          </p:cNvPr>
          <p:cNvSpPr/>
          <p:nvPr/>
        </p:nvSpPr>
        <p:spPr>
          <a:xfrm>
            <a:off x="968611" y="5191895"/>
            <a:ext cx="10254777" cy="1025409"/>
          </a:xfrm>
          <a:prstGeom prst="rect">
            <a:avLst/>
          </a:prstGeom>
        </p:spPr>
        <p:txBody>
          <a:bodyPr wrap="square">
            <a:spAutoFit/>
          </a:bodyPr>
          <a:lstStyle/>
          <a:p>
            <a:pPr algn="ctr">
              <a:lnSpc>
                <a:spcPct val="110000"/>
              </a:lnSpc>
            </a:pPr>
            <a:r>
              <a:rPr lang="en-US" sz="1400" dirty="0">
                <a:solidFill>
                  <a:srgbClr val="695286"/>
                </a:solidFill>
                <a:latin typeface="Montserrat" panose="00000500000000000000" pitchFamily="2" charset="0"/>
              </a:rPr>
              <a:t>Our research focuses on the intersection of VIRTUAL reality and VALIDATED reality. </a:t>
            </a:r>
          </a:p>
          <a:p>
            <a:pPr algn="ctr">
              <a:lnSpc>
                <a:spcPct val="110000"/>
              </a:lnSpc>
            </a:pPr>
            <a:r>
              <a:rPr lang="en-US" sz="1400" dirty="0">
                <a:solidFill>
                  <a:schemeClr val="tx1">
                    <a:lumMod val="50000"/>
                    <a:lumOff val="50000"/>
                  </a:schemeClr>
                </a:solidFill>
                <a:latin typeface="Montserrat" panose="00000500000000000000" pitchFamily="2" charset="0"/>
              </a:rPr>
              <a:t>In collaboration with my team, I explore the multi-dimensionality of consciousness by leveraging the phenomenon of "Presence". In our research, we utilize this phenomenon as the means of medical therapy, creating a sense of well-being among the hospital patients.</a:t>
            </a:r>
          </a:p>
        </p:txBody>
      </p:sp>
      <p:sp>
        <p:nvSpPr>
          <p:cNvPr id="14" name="Footer Placeholder 3">
            <a:extLst>
              <a:ext uri="{FF2B5EF4-FFF2-40B4-BE49-F238E27FC236}">
                <a16:creationId xmlns:a16="http://schemas.microsoft.com/office/drawing/2014/main" id="{D3FDD943-8063-B44B-9968-4892ABB3F025}"/>
              </a:ext>
            </a:extLst>
          </p:cNvPr>
          <p:cNvSpPr txBox="1">
            <a:spLocks/>
          </p:cNvSpPr>
          <p:nvPr/>
        </p:nvSpPr>
        <p:spPr>
          <a:xfrm>
            <a:off x="853793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767288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50"/>
                                        <p:tgtEl>
                                          <p:spTgt spid="21"/>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50"/>
                                        <p:tgtEl>
                                          <p:spTgt spid="2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50"/>
                                        <p:tgtEl>
                                          <p:spTgt spid="2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50"/>
                                        <p:tgtEl>
                                          <p:spTgt spid="25"/>
                                        </p:tgtEl>
                                      </p:cBhvr>
                                    </p:animEffect>
                                  </p:childTnLst>
                                </p:cTn>
                              </p:par>
                            </p:childTnLst>
                          </p:cTn>
                        </p:par>
                        <p:par>
                          <p:cTn id="35" fill="hold">
                            <p:stCondLst>
                              <p:cond delay="325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50"/>
                                        <p:tgtEl>
                                          <p:spTgt spid="26"/>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50"/>
                                        <p:tgtEl>
                                          <p:spTgt spid="27"/>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425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B22A88C-FF82-4CFF-9D41-580561B4B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4" y="0"/>
            <a:ext cx="12179126" cy="6865258"/>
          </a:xfrm>
          <a:prstGeom prst="rect">
            <a:avLst/>
          </a:prstGeom>
        </p:spPr>
      </p:pic>
      <p:sp>
        <p:nvSpPr>
          <p:cNvPr id="43" name="Rectangle 42">
            <a:extLst>
              <a:ext uri="{FF2B5EF4-FFF2-40B4-BE49-F238E27FC236}">
                <a16:creationId xmlns:a16="http://schemas.microsoft.com/office/drawing/2014/main" id="{EC2B3C52-2E28-4E0F-94F0-D2F391B4BD17}"/>
              </a:ext>
            </a:extLst>
          </p:cNvPr>
          <p:cNvSpPr/>
          <p:nvPr/>
        </p:nvSpPr>
        <p:spPr>
          <a:xfrm>
            <a:off x="727407" y="2835591"/>
            <a:ext cx="6548036" cy="2510816"/>
          </a:xfrm>
          <a:prstGeom prst="rect">
            <a:avLst/>
          </a:prstGeom>
        </p:spPr>
        <p:txBody>
          <a:bodyPr wrap="square">
            <a:spAutoFit/>
          </a:bodyPr>
          <a:lstStyle/>
          <a:p>
            <a:pPr>
              <a:lnSpc>
                <a:spcPct val="110000"/>
              </a:lnSpc>
            </a:pPr>
            <a:r>
              <a:rPr lang="en-US" dirty="0">
                <a:solidFill>
                  <a:schemeClr val="tx1">
                    <a:lumMod val="50000"/>
                    <a:lumOff val="50000"/>
                  </a:schemeClr>
                </a:solidFill>
                <a:latin typeface="Montserrat" panose="00000500000000000000" pitchFamily="2" charset="0"/>
              </a:rPr>
              <a:t>The idea of presence in a virtual environment is rooted in the concept of transferring - </a:t>
            </a:r>
            <a:r>
              <a:rPr lang="en-US" b="1" dirty="0">
                <a:solidFill>
                  <a:schemeClr val="tx1">
                    <a:lumMod val="50000"/>
                    <a:lumOff val="50000"/>
                  </a:schemeClr>
                </a:solidFill>
                <a:latin typeface="Montserrat" panose="00000500000000000000" pitchFamily="2" charset="0"/>
              </a:rPr>
              <a:t>transferring</a:t>
            </a:r>
            <a:r>
              <a:rPr lang="en-US" dirty="0">
                <a:solidFill>
                  <a:schemeClr val="tx1">
                    <a:lumMod val="50000"/>
                    <a:lumOff val="50000"/>
                  </a:schemeClr>
                </a:solidFill>
                <a:latin typeface="Montserrat" panose="00000500000000000000" pitchFamily="2" charset="0"/>
              </a:rPr>
              <a:t> our consciousness from where our body physically is to a space where we believe we are. An immersive virtual environment is capable of fully engaging our mind so it no longer relates to the actual location of the body, but its totally engaged with the virtual reality that is being experienced. </a:t>
            </a:r>
          </a:p>
        </p:txBody>
      </p:sp>
      <p:sp>
        <p:nvSpPr>
          <p:cNvPr id="44" name="Rectangle 43">
            <a:extLst>
              <a:ext uri="{FF2B5EF4-FFF2-40B4-BE49-F238E27FC236}">
                <a16:creationId xmlns:a16="http://schemas.microsoft.com/office/drawing/2014/main" id="{B2277682-C61F-4500-9DFE-14545710AF4A}"/>
              </a:ext>
            </a:extLst>
          </p:cNvPr>
          <p:cNvSpPr/>
          <p:nvPr/>
        </p:nvSpPr>
        <p:spPr>
          <a:xfrm>
            <a:off x="727407" y="1600332"/>
            <a:ext cx="2826415" cy="584775"/>
          </a:xfrm>
          <a:prstGeom prst="rect">
            <a:avLst/>
          </a:prstGeom>
        </p:spPr>
        <p:txBody>
          <a:bodyPr wrap="none">
            <a:spAutoFit/>
          </a:bodyPr>
          <a:lstStyle/>
          <a:p>
            <a:pPr algn="ctr"/>
            <a:r>
              <a:rPr lang="en-US" sz="3200" b="1" dirty="0">
                <a:solidFill>
                  <a:srgbClr val="695286"/>
                </a:solidFill>
                <a:latin typeface="Montserrat" panose="00000500000000000000" pitchFamily="2" charset="0"/>
              </a:rPr>
              <a:t>D.R.E.A.M.S. </a:t>
            </a:r>
          </a:p>
        </p:txBody>
      </p:sp>
      <p:sp>
        <p:nvSpPr>
          <p:cNvPr id="5" name="Footer Placeholder 3">
            <a:extLst>
              <a:ext uri="{FF2B5EF4-FFF2-40B4-BE49-F238E27FC236}">
                <a16:creationId xmlns:a16="http://schemas.microsoft.com/office/drawing/2014/main" id="{62E29391-562F-AB46-8F7C-0D166C52CFEC}"/>
              </a:ext>
            </a:extLst>
          </p:cNvPr>
          <p:cNvSpPr txBox="1">
            <a:spLocks/>
          </p:cNvSpPr>
          <p:nvPr/>
        </p:nvSpPr>
        <p:spPr>
          <a:xfrm>
            <a:off x="-27587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126778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E59104-D518-4733-BAA8-4E0B5BC22C16}"/>
              </a:ext>
            </a:extLst>
          </p:cNvPr>
          <p:cNvPicPr>
            <a:picLocks noChangeAspect="1"/>
          </p:cNvPicPr>
          <p:nvPr/>
        </p:nvPicPr>
        <p:blipFill rotWithShape="1">
          <a:blip r:embed="rId2">
            <a:extLst>
              <a:ext uri="{28A0092B-C50C-407E-A947-70E740481C1C}">
                <a14:useLocalDpi xmlns:a14="http://schemas.microsoft.com/office/drawing/2010/main" val="0"/>
              </a:ext>
            </a:extLst>
          </a:blip>
          <a:srcRect r="15411"/>
          <a:stretch/>
        </p:blipFill>
        <p:spPr>
          <a:xfrm>
            <a:off x="1900585" y="0"/>
            <a:ext cx="10291415" cy="6858000"/>
          </a:xfrm>
          <a:prstGeom prst="rect">
            <a:avLst/>
          </a:prstGeom>
        </p:spPr>
      </p:pic>
      <p:sp>
        <p:nvSpPr>
          <p:cNvPr id="8" name="Rectangle 7">
            <a:extLst>
              <a:ext uri="{FF2B5EF4-FFF2-40B4-BE49-F238E27FC236}">
                <a16:creationId xmlns:a16="http://schemas.microsoft.com/office/drawing/2014/main" id="{54839076-AE01-4D69-82EA-647ED4B8EE0A}"/>
              </a:ext>
            </a:extLst>
          </p:cNvPr>
          <p:cNvSpPr/>
          <p:nvPr/>
        </p:nvSpPr>
        <p:spPr>
          <a:xfrm>
            <a:off x="662194" y="1107515"/>
            <a:ext cx="3345987" cy="584775"/>
          </a:xfrm>
          <a:prstGeom prst="rect">
            <a:avLst/>
          </a:prstGeom>
        </p:spPr>
        <p:txBody>
          <a:bodyPr wrap="square">
            <a:spAutoFit/>
          </a:bodyPr>
          <a:lstStyle/>
          <a:p>
            <a:r>
              <a:rPr lang="en-US" sz="3200" b="1" dirty="0">
                <a:solidFill>
                  <a:srgbClr val="695286"/>
                </a:solidFill>
                <a:latin typeface="Montserrat" panose="00000500000000000000" pitchFamily="2" charset="0"/>
              </a:rPr>
              <a:t>THERAPY</a:t>
            </a:r>
            <a:endParaRPr lang="en-US" sz="3200" b="1" dirty="0">
              <a:solidFill>
                <a:srgbClr val="695286"/>
              </a:solidFill>
            </a:endParaRPr>
          </a:p>
        </p:txBody>
      </p:sp>
      <p:sp>
        <p:nvSpPr>
          <p:cNvPr id="2" name="Rectangle 1">
            <a:extLst>
              <a:ext uri="{FF2B5EF4-FFF2-40B4-BE49-F238E27FC236}">
                <a16:creationId xmlns:a16="http://schemas.microsoft.com/office/drawing/2014/main" id="{1DD1B9C1-1262-4C11-B148-A1314FF57DD1}"/>
              </a:ext>
            </a:extLst>
          </p:cNvPr>
          <p:cNvSpPr/>
          <p:nvPr/>
        </p:nvSpPr>
        <p:spPr>
          <a:xfrm>
            <a:off x="662193" y="2327952"/>
            <a:ext cx="4306969" cy="2815514"/>
          </a:xfrm>
          <a:prstGeom prst="rect">
            <a:avLst/>
          </a:prstGeom>
        </p:spPr>
        <p:txBody>
          <a:bodyPr wrap="square">
            <a:spAutoFit/>
          </a:bodyPr>
          <a:lstStyle/>
          <a:p>
            <a:pPr>
              <a:lnSpc>
                <a:spcPct val="110000"/>
              </a:lnSpc>
            </a:pPr>
            <a:r>
              <a:rPr lang="en-US">
                <a:solidFill>
                  <a:schemeClr val="tx1">
                    <a:lumMod val="50000"/>
                    <a:lumOff val="50000"/>
                  </a:schemeClr>
                </a:solidFill>
                <a:latin typeface="Montserrat" panose="00000500000000000000" pitchFamily="2" charset="0"/>
              </a:rPr>
              <a:t>As our awareness can be affected in a controlled manner within</a:t>
            </a:r>
            <a:r>
              <a:rPr lang="de-DE">
                <a:solidFill>
                  <a:schemeClr val="tx1">
                    <a:lumMod val="50000"/>
                    <a:lumOff val="50000"/>
                  </a:schemeClr>
                </a:solidFill>
                <a:latin typeface="Montserrat" panose="00000500000000000000" pitchFamily="2" charset="0"/>
              </a:rPr>
              <a:t> a </a:t>
            </a:r>
            <a:r>
              <a:rPr lang="en-US">
                <a:solidFill>
                  <a:schemeClr val="tx1">
                    <a:lumMod val="50000"/>
                    <a:lumOff val="50000"/>
                  </a:schemeClr>
                </a:solidFill>
                <a:latin typeface="Montserrat" panose="00000500000000000000" pitchFamily="2" charset="0"/>
              </a:rPr>
              <a:t>virtual environment, it means that “</a:t>
            </a:r>
            <a:r>
              <a:rPr lang="en-US" b="1">
                <a:solidFill>
                  <a:schemeClr val="tx1">
                    <a:lumMod val="50000"/>
                    <a:lumOff val="50000"/>
                  </a:schemeClr>
                </a:solidFill>
                <a:latin typeface="Montserrat" panose="00000500000000000000" pitchFamily="2" charset="0"/>
              </a:rPr>
              <a:t>presence</a:t>
            </a:r>
            <a:r>
              <a:rPr lang="en-US">
                <a:solidFill>
                  <a:schemeClr val="tx1">
                    <a:lumMod val="50000"/>
                    <a:lumOff val="50000"/>
                  </a:schemeClr>
                </a:solidFill>
                <a:latin typeface="Montserrat" panose="00000500000000000000" pitchFamily="2" charset="0"/>
              </a:rPr>
              <a:t>” can be exploited to scientifically affect our consciousness. This phenomenon facilitates the application of virtual environments to various branches of psychotherapy. </a:t>
            </a:r>
          </a:p>
        </p:txBody>
      </p:sp>
      <p:sp>
        <p:nvSpPr>
          <p:cNvPr id="5" name="Footer Placeholder 3">
            <a:extLst>
              <a:ext uri="{FF2B5EF4-FFF2-40B4-BE49-F238E27FC236}">
                <a16:creationId xmlns:a16="http://schemas.microsoft.com/office/drawing/2014/main" id="{A8AB9E09-0FAB-8C47-818A-B8FE3C33B82D}"/>
              </a:ext>
            </a:extLst>
          </p:cNvPr>
          <p:cNvSpPr txBox="1">
            <a:spLocks/>
          </p:cNvSpPr>
          <p:nvPr/>
        </p:nvSpPr>
        <p:spPr>
          <a:xfrm>
            <a:off x="-27587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3272038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2BCB9B21-841B-4B1A-9BD2-CD7A49A53544}"/>
              </a:ext>
            </a:extLst>
          </p:cNvPr>
          <p:cNvSpPr/>
          <p:nvPr/>
        </p:nvSpPr>
        <p:spPr>
          <a:xfrm flipH="1">
            <a:off x="3765452" y="-28135"/>
            <a:ext cx="8426548" cy="6879101"/>
          </a:xfrm>
          <a:custGeom>
            <a:avLst/>
            <a:gdLst>
              <a:gd name="connsiteX0" fmla="*/ 1800665 w 8426548"/>
              <a:gd name="connsiteY0" fmla="*/ 0 h 6879101"/>
              <a:gd name="connsiteX1" fmla="*/ 8426548 w 8426548"/>
              <a:gd name="connsiteY1" fmla="*/ 6879101 h 6879101"/>
              <a:gd name="connsiteX2" fmla="*/ 0 w 8426548"/>
              <a:gd name="connsiteY2" fmla="*/ 6879101 h 6879101"/>
              <a:gd name="connsiteX3" fmla="*/ 0 w 8426548"/>
              <a:gd name="connsiteY3" fmla="*/ 28135 h 6879101"/>
              <a:gd name="connsiteX4" fmla="*/ 1800665 w 8426548"/>
              <a:gd name="connsiteY4" fmla="*/ 0 h 687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548" h="6879101">
                <a:moveTo>
                  <a:pt x="1800665" y="0"/>
                </a:moveTo>
                <a:lnTo>
                  <a:pt x="8426548" y="6879101"/>
                </a:lnTo>
                <a:lnTo>
                  <a:pt x="0" y="6879101"/>
                </a:lnTo>
                <a:lnTo>
                  <a:pt x="0" y="28135"/>
                </a:lnTo>
                <a:lnTo>
                  <a:pt x="1800665" y="0"/>
                </a:lnTo>
                <a:close/>
              </a:path>
            </a:pathLst>
          </a:custGeom>
          <a:solidFill>
            <a:srgbClr val="DE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ECFC4D3B-4EAC-4B81-A5C1-FC72BD1314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0223" y="-717452"/>
            <a:ext cx="11294740" cy="8507349"/>
          </a:xfrm>
          <a:prstGeom prst="rect">
            <a:avLst/>
          </a:prstGeom>
        </p:spPr>
      </p:pic>
      <p:sp>
        <p:nvSpPr>
          <p:cNvPr id="6" name="Rectangle 5">
            <a:extLst>
              <a:ext uri="{FF2B5EF4-FFF2-40B4-BE49-F238E27FC236}">
                <a16:creationId xmlns:a16="http://schemas.microsoft.com/office/drawing/2014/main" id="{1200620B-B92B-4B65-807E-AEE497BB97A8}"/>
              </a:ext>
            </a:extLst>
          </p:cNvPr>
          <p:cNvSpPr/>
          <p:nvPr/>
        </p:nvSpPr>
        <p:spPr>
          <a:xfrm>
            <a:off x="524229" y="865546"/>
            <a:ext cx="5083443" cy="461665"/>
          </a:xfrm>
          <a:prstGeom prst="rect">
            <a:avLst/>
          </a:prstGeom>
        </p:spPr>
        <p:txBody>
          <a:bodyPr wrap="none">
            <a:spAutoFit/>
          </a:bodyPr>
          <a:lstStyle/>
          <a:p>
            <a:r>
              <a:rPr lang="en-US" sz="2400" b="1" dirty="0">
                <a:solidFill>
                  <a:srgbClr val="695286"/>
                </a:solidFill>
                <a:latin typeface="Montserrat" panose="00000500000000000000" pitchFamily="2" charset="0"/>
              </a:rPr>
              <a:t>VR AS HEALTHCARE THERAPY</a:t>
            </a:r>
          </a:p>
        </p:txBody>
      </p:sp>
      <p:sp>
        <p:nvSpPr>
          <p:cNvPr id="18" name="Rectangle 17">
            <a:extLst>
              <a:ext uri="{FF2B5EF4-FFF2-40B4-BE49-F238E27FC236}">
                <a16:creationId xmlns:a16="http://schemas.microsoft.com/office/drawing/2014/main" id="{5BC426AD-693C-4D04-A0B6-637FCE274871}"/>
              </a:ext>
            </a:extLst>
          </p:cNvPr>
          <p:cNvSpPr/>
          <p:nvPr/>
        </p:nvSpPr>
        <p:spPr>
          <a:xfrm>
            <a:off x="524230" y="2035310"/>
            <a:ext cx="4723020" cy="3424912"/>
          </a:xfrm>
          <a:prstGeom prst="rect">
            <a:avLst/>
          </a:prstGeom>
        </p:spPr>
        <p:txBody>
          <a:bodyPr wrap="square">
            <a:spAutoFit/>
          </a:bodyPr>
          <a:lstStyle/>
          <a:p>
            <a:pPr>
              <a:lnSpc>
                <a:spcPct val="110000"/>
              </a:lnSpc>
            </a:pPr>
            <a:r>
              <a:rPr lang="en-US">
                <a:solidFill>
                  <a:schemeClr val="tx1">
                    <a:lumMod val="50000"/>
                    <a:lumOff val="50000"/>
                  </a:schemeClr>
                </a:solidFill>
                <a:latin typeface="Montserrat" panose="00000500000000000000" pitchFamily="2" charset="0"/>
              </a:rPr>
              <a:t>Virtual reality (VR) is a promising application for patient care and rehabilitation. Interventions using VR have produced feasible and effective therapies for pain perception in sufferers of traumatic injury, treatment compliance in burn victims, and cognitive deterioration in the elderly. Applications for VR continue to expand towards improving patient care and comfort for serious medical conditions. </a:t>
            </a:r>
          </a:p>
        </p:txBody>
      </p:sp>
      <p:sp>
        <p:nvSpPr>
          <p:cNvPr id="7" name="Footer Placeholder 3">
            <a:extLst>
              <a:ext uri="{FF2B5EF4-FFF2-40B4-BE49-F238E27FC236}">
                <a16:creationId xmlns:a16="http://schemas.microsoft.com/office/drawing/2014/main" id="{457EEE16-4F60-B844-B207-5D284FEDDF62}"/>
              </a:ext>
            </a:extLst>
          </p:cNvPr>
          <p:cNvSpPr txBox="1">
            <a:spLocks/>
          </p:cNvSpPr>
          <p:nvPr/>
        </p:nvSpPr>
        <p:spPr>
          <a:xfrm>
            <a:off x="-52122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114598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E76DCB0-79CB-48AE-9EC2-EF9C0B1FF444}"/>
              </a:ext>
            </a:extLst>
          </p:cNvPr>
          <p:cNvPicPr>
            <a:picLocks noChangeAspect="1"/>
          </p:cNvPicPr>
          <p:nvPr/>
        </p:nvPicPr>
        <p:blipFill rotWithShape="1">
          <a:blip r:embed="rId2">
            <a:extLst>
              <a:ext uri="{28A0092B-C50C-407E-A947-70E740481C1C}">
                <a14:useLocalDpi xmlns:a14="http://schemas.microsoft.com/office/drawing/2010/main" val="0"/>
              </a:ext>
            </a:extLst>
          </a:blip>
          <a:srcRect l="3977" t="749" r="5122"/>
          <a:stretch/>
        </p:blipFill>
        <p:spPr>
          <a:xfrm>
            <a:off x="-1" y="0"/>
            <a:ext cx="12192001" cy="6857999"/>
          </a:xfrm>
          <a:prstGeom prst="rect">
            <a:avLst/>
          </a:prstGeom>
        </p:spPr>
      </p:pic>
      <p:sp>
        <p:nvSpPr>
          <p:cNvPr id="7" name="Content Placeholder 2">
            <a:extLst>
              <a:ext uri="{FF2B5EF4-FFF2-40B4-BE49-F238E27FC236}">
                <a16:creationId xmlns:a16="http://schemas.microsoft.com/office/drawing/2014/main" id="{96A83B5A-C2F2-4FD0-80CD-7ED3D6C159B7}"/>
              </a:ext>
            </a:extLst>
          </p:cNvPr>
          <p:cNvSpPr txBox="1">
            <a:spLocks/>
          </p:cNvSpPr>
          <p:nvPr/>
        </p:nvSpPr>
        <p:spPr>
          <a:xfrm>
            <a:off x="2243958" y="542975"/>
            <a:ext cx="7704083" cy="794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695286"/>
                </a:solidFill>
                <a:latin typeface="Montserrat" panose="00000500000000000000" pitchFamily="2" charset="0"/>
              </a:rPr>
              <a:t>WHY </a:t>
            </a:r>
            <a:r>
              <a:rPr lang="en-US" sz="2400" b="1" dirty="0">
                <a:solidFill>
                  <a:srgbClr val="695286"/>
                </a:solidFill>
                <a:latin typeface="Montserrat" panose="00000500000000000000" pitchFamily="2" charset="0"/>
              </a:rPr>
              <a:t>VR APPS </a:t>
            </a:r>
            <a:r>
              <a:rPr lang="en-US" sz="2400" dirty="0">
                <a:solidFill>
                  <a:srgbClr val="695286"/>
                </a:solidFill>
                <a:latin typeface="Montserrat" panose="00000500000000000000" pitchFamily="2" charset="0"/>
              </a:rPr>
              <a:t>IN </a:t>
            </a:r>
            <a:r>
              <a:rPr lang="en-US" sz="2400" b="1" dirty="0">
                <a:solidFill>
                  <a:srgbClr val="695286"/>
                </a:solidFill>
                <a:latin typeface="Montserrat" panose="00000500000000000000" pitchFamily="2" charset="0"/>
              </a:rPr>
              <a:t>HEALTH THERAPY</a:t>
            </a:r>
          </a:p>
        </p:txBody>
      </p:sp>
      <p:sp>
        <p:nvSpPr>
          <p:cNvPr id="8" name="Rectangle 7">
            <a:extLst>
              <a:ext uri="{FF2B5EF4-FFF2-40B4-BE49-F238E27FC236}">
                <a16:creationId xmlns:a16="http://schemas.microsoft.com/office/drawing/2014/main" id="{EB8B85BC-617B-4646-8957-3ACB729D1A2F}"/>
              </a:ext>
            </a:extLst>
          </p:cNvPr>
          <p:cNvSpPr/>
          <p:nvPr/>
        </p:nvSpPr>
        <p:spPr>
          <a:xfrm>
            <a:off x="8251008" y="3653445"/>
            <a:ext cx="3716579" cy="923330"/>
          </a:xfrm>
          <a:prstGeom prst="rect">
            <a:avLst/>
          </a:prstGeom>
        </p:spPr>
        <p:txBody>
          <a:bodyPr wrap="square">
            <a:spAutoFit/>
          </a:bodyPr>
          <a:lstStyle/>
          <a:p>
            <a:r>
              <a:rPr lang="x-none">
                <a:solidFill>
                  <a:srgbClr val="695286"/>
                </a:solidFill>
                <a:latin typeface="Montserrat" panose="00000500000000000000" pitchFamily="2" charset="0"/>
              </a:rPr>
              <a:t>ARGUMENT 3: </a:t>
            </a:r>
            <a:endParaRPr lang="en-US">
              <a:solidFill>
                <a:srgbClr val="695286"/>
              </a:solidFill>
              <a:latin typeface="Montserrat" panose="00000500000000000000" pitchFamily="2" charset="0"/>
            </a:endParaRPr>
          </a:p>
          <a:p>
            <a:r>
              <a:rPr lang="en-US">
                <a:solidFill>
                  <a:schemeClr val="tx1">
                    <a:lumMod val="50000"/>
                    <a:lumOff val="50000"/>
                  </a:schemeClr>
                </a:solidFill>
                <a:latin typeface="Montserrat" panose="00000500000000000000" pitchFamily="2" charset="0"/>
              </a:rPr>
              <a:t>Immersion + </a:t>
            </a:r>
          </a:p>
          <a:p>
            <a:r>
              <a:rPr lang="en-US">
                <a:solidFill>
                  <a:schemeClr val="tx1">
                    <a:lumMod val="50000"/>
                    <a:lumOff val="50000"/>
                  </a:schemeClr>
                </a:solidFill>
                <a:latin typeface="Montserrat" panose="00000500000000000000" pitchFamily="2" charset="0"/>
              </a:rPr>
              <a:t>Sense of Presence in VR</a:t>
            </a:r>
          </a:p>
        </p:txBody>
      </p:sp>
      <p:sp>
        <p:nvSpPr>
          <p:cNvPr id="21" name="Rectangle 20">
            <a:extLst>
              <a:ext uri="{FF2B5EF4-FFF2-40B4-BE49-F238E27FC236}">
                <a16:creationId xmlns:a16="http://schemas.microsoft.com/office/drawing/2014/main" id="{418681A7-967C-468C-9BF1-516B857C0D6A}"/>
              </a:ext>
            </a:extLst>
          </p:cNvPr>
          <p:cNvSpPr/>
          <p:nvPr/>
        </p:nvSpPr>
        <p:spPr>
          <a:xfrm>
            <a:off x="8256559" y="1458344"/>
            <a:ext cx="3171061" cy="1200329"/>
          </a:xfrm>
          <a:prstGeom prst="rect">
            <a:avLst/>
          </a:prstGeom>
        </p:spPr>
        <p:txBody>
          <a:bodyPr wrap="none">
            <a:spAutoFit/>
          </a:bodyPr>
          <a:lstStyle/>
          <a:p>
            <a:r>
              <a:rPr lang="x-none">
                <a:solidFill>
                  <a:srgbClr val="695286"/>
                </a:solidFill>
                <a:latin typeface="Montserrat" panose="00000500000000000000" pitchFamily="2" charset="0"/>
              </a:rPr>
              <a:t>ARGUMENT 1: </a:t>
            </a:r>
            <a:endParaRPr lang="en-US">
              <a:solidFill>
                <a:srgbClr val="695286"/>
              </a:solidFill>
              <a:latin typeface="Montserrat" panose="00000500000000000000" pitchFamily="2" charset="0"/>
            </a:endParaRPr>
          </a:p>
          <a:p>
            <a:r>
              <a:rPr lang="en-US">
                <a:solidFill>
                  <a:schemeClr val="tx1">
                    <a:lumMod val="50000"/>
                    <a:lumOff val="50000"/>
                  </a:schemeClr>
                </a:solidFill>
                <a:latin typeface="Montserrat" panose="00000500000000000000" pitchFamily="2" charset="0"/>
              </a:rPr>
              <a:t>App</a:t>
            </a:r>
            <a:r>
              <a:rPr lang="x-none">
                <a:solidFill>
                  <a:schemeClr val="tx1">
                    <a:lumMod val="50000"/>
                    <a:lumOff val="50000"/>
                  </a:schemeClr>
                </a:solidFill>
                <a:latin typeface="Montserrat" panose="00000500000000000000" pitchFamily="2" charset="0"/>
              </a:rPr>
              <a:t>s</a:t>
            </a:r>
            <a:r>
              <a:rPr lang="en-US">
                <a:solidFill>
                  <a:schemeClr val="tx1">
                    <a:lumMod val="50000"/>
                    <a:lumOff val="50000"/>
                  </a:schemeClr>
                </a:solidFill>
                <a:latin typeface="Montserrat" panose="00000500000000000000" pitchFamily="2" charset="0"/>
              </a:rPr>
              <a:t> as</a:t>
            </a:r>
            <a:r>
              <a:rPr lang="x-none">
                <a:solidFill>
                  <a:schemeClr val="tx1">
                    <a:lumMod val="50000"/>
                    <a:lumOff val="50000"/>
                  </a:schemeClr>
                </a:solidFill>
                <a:latin typeface="Montserrat" panose="00000500000000000000" pitchFamily="2" charset="0"/>
              </a:rPr>
              <a:t> an </a:t>
            </a:r>
            <a:r>
              <a:rPr lang="en-US">
                <a:solidFill>
                  <a:schemeClr val="tx1">
                    <a:lumMod val="50000"/>
                    <a:lumOff val="50000"/>
                  </a:schemeClr>
                </a:solidFill>
                <a:latin typeface="Montserrat" panose="00000500000000000000" pitchFamily="2" charset="0"/>
              </a:rPr>
              <a:t>O</a:t>
            </a:r>
            <a:r>
              <a:rPr lang="x-none">
                <a:solidFill>
                  <a:schemeClr val="tx1">
                    <a:lumMod val="50000"/>
                    <a:lumOff val="50000"/>
                  </a:schemeClr>
                </a:solidFill>
                <a:latin typeface="Montserrat" panose="00000500000000000000" pitchFamily="2" charset="0"/>
              </a:rPr>
              <a:t>bservational </a:t>
            </a:r>
            <a:endParaRPr lang="en-US">
              <a:solidFill>
                <a:schemeClr val="tx1">
                  <a:lumMod val="50000"/>
                  <a:lumOff val="50000"/>
                </a:schemeClr>
              </a:solidFill>
              <a:latin typeface="Montserrat" panose="00000500000000000000" pitchFamily="2" charset="0"/>
            </a:endParaRPr>
          </a:p>
          <a:p>
            <a:r>
              <a:rPr lang="x-none">
                <a:solidFill>
                  <a:schemeClr val="tx1">
                    <a:lumMod val="50000"/>
                    <a:lumOff val="50000"/>
                  </a:schemeClr>
                </a:solidFill>
                <a:latin typeface="Montserrat" panose="00000500000000000000" pitchFamily="2" charset="0"/>
              </a:rPr>
              <a:t>(Data Collection) </a:t>
            </a:r>
            <a:r>
              <a:rPr lang="en-US">
                <a:solidFill>
                  <a:schemeClr val="tx1">
                    <a:lumMod val="50000"/>
                    <a:lumOff val="50000"/>
                  </a:schemeClr>
                </a:solidFill>
                <a:latin typeface="Montserrat" panose="00000500000000000000" pitchFamily="2" charset="0"/>
              </a:rPr>
              <a:t>T</a:t>
            </a:r>
            <a:r>
              <a:rPr lang="x-none">
                <a:solidFill>
                  <a:schemeClr val="tx1">
                    <a:lumMod val="50000"/>
                    <a:lumOff val="50000"/>
                  </a:schemeClr>
                </a:solidFill>
                <a:latin typeface="Montserrat" panose="00000500000000000000" pitchFamily="2" charset="0"/>
              </a:rPr>
              <a:t>ool</a:t>
            </a:r>
            <a:endParaRPr lang="en-US">
              <a:solidFill>
                <a:schemeClr val="tx1">
                  <a:lumMod val="50000"/>
                  <a:lumOff val="50000"/>
                </a:schemeClr>
              </a:solidFill>
              <a:latin typeface="Montserrat" panose="00000500000000000000" pitchFamily="2" charset="0"/>
            </a:endParaRPr>
          </a:p>
          <a:p>
            <a:endParaRPr lang="en-US"/>
          </a:p>
        </p:txBody>
      </p:sp>
      <p:sp>
        <p:nvSpPr>
          <p:cNvPr id="27" name="Rectangle 26">
            <a:extLst>
              <a:ext uri="{FF2B5EF4-FFF2-40B4-BE49-F238E27FC236}">
                <a16:creationId xmlns:a16="http://schemas.microsoft.com/office/drawing/2014/main" id="{4CA307FB-01DC-4D5C-A9D6-D2394F6827D4}"/>
              </a:ext>
            </a:extLst>
          </p:cNvPr>
          <p:cNvSpPr/>
          <p:nvPr/>
        </p:nvSpPr>
        <p:spPr>
          <a:xfrm>
            <a:off x="8191537" y="2731934"/>
            <a:ext cx="1875835" cy="646331"/>
          </a:xfrm>
          <a:prstGeom prst="rect">
            <a:avLst/>
          </a:prstGeom>
        </p:spPr>
        <p:txBody>
          <a:bodyPr wrap="none">
            <a:spAutoFit/>
          </a:bodyPr>
          <a:lstStyle/>
          <a:p>
            <a:r>
              <a:rPr lang="x-none">
                <a:solidFill>
                  <a:srgbClr val="695286"/>
                </a:solidFill>
                <a:latin typeface="Montserrat" panose="00000500000000000000" pitchFamily="2" charset="0"/>
              </a:rPr>
              <a:t>ARGUMENT 2: </a:t>
            </a:r>
            <a:endParaRPr lang="en-US">
              <a:solidFill>
                <a:srgbClr val="695286"/>
              </a:solidFill>
              <a:latin typeface="Montserrat" panose="00000500000000000000" pitchFamily="2" charset="0"/>
            </a:endParaRPr>
          </a:p>
          <a:p>
            <a:r>
              <a:rPr lang="en-US">
                <a:solidFill>
                  <a:schemeClr val="tx1">
                    <a:lumMod val="50000"/>
                    <a:lumOff val="50000"/>
                  </a:schemeClr>
                </a:solidFill>
                <a:latin typeface="Montserrat" panose="00000500000000000000" pitchFamily="2" charset="0"/>
              </a:rPr>
              <a:t>Scaling</a:t>
            </a:r>
          </a:p>
        </p:txBody>
      </p:sp>
      <p:grpSp>
        <p:nvGrpSpPr>
          <p:cNvPr id="77" name="Group 76">
            <a:extLst>
              <a:ext uri="{FF2B5EF4-FFF2-40B4-BE49-F238E27FC236}">
                <a16:creationId xmlns:a16="http://schemas.microsoft.com/office/drawing/2014/main" id="{1B2FA7D3-9F6B-470F-AD66-08EBAF0595A6}"/>
              </a:ext>
            </a:extLst>
          </p:cNvPr>
          <p:cNvGrpSpPr/>
          <p:nvPr/>
        </p:nvGrpSpPr>
        <p:grpSpPr>
          <a:xfrm>
            <a:off x="6370901" y="1458344"/>
            <a:ext cx="1820636" cy="1076325"/>
            <a:chOff x="6370901" y="1458344"/>
            <a:chExt cx="1820636" cy="1076325"/>
          </a:xfrm>
        </p:grpSpPr>
        <p:pic>
          <p:nvPicPr>
            <p:cNvPr id="40" name="Graphic 39">
              <a:extLst>
                <a:ext uri="{FF2B5EF4-FFF2-40B4-BE49-F238E27FC236}">
                  <a16:creationId xmlns:a16="http://schemas.microsoft.com/office/drawing/2014/main" id="{B991F85B-8B67-4FF4-9AE3-1200AF101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0901" y="1458344"/>
              <a:ext cx="1238250" cy="1076325"/>
            </a:xfrm>
            <a:prstGeom prst="rect">
              <a:avLst/>
            </a:prstGeom>
          </p:spPr>
        </p:pic>
        <p:grpSp>
          <p:nvGrpSpPr>
            <p:cNvPr id="70" name="Group 69">
              <a:extLst>
                <a:ext uri="{FF2B5EF4-FFF2-40B4-BE49-F238E27FC236}">
                  <a16:creationId xmlns:a16="http://schemas.microsoft.com/office/drawing/2014/main" id="{155DBE48-E26A-4D5A-88DE-5A03F4CA4AB4}"/>
                </a:ext>
              </a:extLst>
            </p:cNvPr>
            <p:cNvGrpSpPr/>
            <p:nvPr/>
          </p:nvGrpSpPr>
          <p:grpSpPr>
            <a:xfrm>
              <a:off x="7599103" y="1577591"/>
              <a:ext cx="592434" cy="844062"/>
              <a:chOff x="7599103" y="1577591"/>
              <a:chExt cx="592434" cy="844062"/>
            </a:xfrm>
          </p:grpSpPr>
          <p:cxnSp>
            <p:nvCxnSpPr>
              <p:cNvPr id="59" name="Straight Connector 58">
                <a:extLst>
                  <a:ext uri="{FF2B5EF4-FFF2-40B4-BE49-F238E27FC236}">
                    <a16:creationId xmlns:a16="http://schemas.microsoft.com/office/drawing/2014/main" id="{CB5976BB-C519-4FAA-8309-AE81BD23D2EC}"/>
                  </a:ext>
                </a:extLst>
              </p:cNvPr>
              <p:cNvCxnSpPr>
                <a:cxnSpLocks/>
              </p:cNvCxnSpPr>
              <p:nvPr/>
            </p:nvCxnSpPr>
            <p:spPr>
              <a:xfrm flipV="1">
                <a:off x="7599103" y="1986459"/>
                <a:ext cx="592434" cy="1"/>
              </a:xfrm>
              <a:prstGeom prst="line">
                <a:avLst/>
              </a:prstGeom>
              <a:ln w="12700">
                <a:solidFill>
                  <a:srgbClr val="25A4D8"/>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14BBB6A-1442-486F-9136-B337BAEE717D}"/>
                  </a:ext>
                </a:extLst>
              </p:cNvPr>
              <p:cNvCxnSpPr/>
              <p:nvPr/>
            </p:nvCxnSpPr>
            <p:spPr>
              <a:xfrm>
                <a:off x="8191537" y="1577591"/>
                <a:ext cx="0" cy="844062"/>
              </a:xfrm>
              <a:prstGeom prst="line">
                <a:avLst/>
              </a:prstGeom>
              <a:ln>
                <a:solidFill>
                  <a:srgbClr val="25A4D8"/>
                </a:solidFill>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614F5C8C-A238-4637-BFF5-A354B3F231B9}"/>
              </a:ext>
            </a:extLst>
          </p:cNvPr>
          <p:cNvGrpSpPr/>
          <p:nvPr/>
        </p:nvGrpSpPr>
        <p:grpSpPr>
          <a:xfrm>
            <a:off x="6369330" y="2514573"/>
            <a:ext cx="1822207" cy="1076325"/>
            <a:chOff x="6369330" y="2514573"/>
            <a:chExt cx="1822207" cy="1076325"/>
          </a:xfrm>
        </p:grpSpPr>
        <p:pic>
          <p:nvPicPr>
            <p:cNvPr id="41" name="Graphic 40">
              <a:extLst>
                <a:ext uri="{FF2B5EF4-FFF2-40B4-BE49-F238E27FC236}">
                  <a16:creationId xmlns:a16="http://schemas.microsoft.com/office/drawing/2014/main" id="{1F6573DC-1275-413E-8E5D-A9EF7EEC1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9330" y="2514573"/>
              <a:ext cx="1238250" cy="1076325"/>
            </a:xfrm>
            <a:prstGeom prst="rect">
              <a:avLst/>
            </a:prstGeom>
          </p:spPr>
        </p:pic>
        <p:grpSp>
          <p:nvGrpSpPr>
            <p:cNvPr id="71" name="Group 70">
              <a:extLst>
                <a:ext uri="{FF2B5EF4-FFF2-40B4-BE49-F238E27FC236}">
                  <a16:creationId xmlns:a16="http://schemas.microsoft.com/office/drawing/2014/main" id="{25C5D5D2-0288-4ACA-8796-280D4866F60B}"/>
                </a:ext>
              </a:extLst>
            </p:cNvPr>
            <p:cNvGrpSpPr/>
            <p:nvPr/>
          </p:nvGrpSpPr>
          <p:grpSpPr>
            <a:xfrm>
              <a:off x="7599103" y="2620657"/>
              <a:ext cx="592434" cy="844062"/>
              <a:chOff x="7599103" y="1577591"/>
              <a:chExt cx="592434" cy="844062"/>
            </a:xfrm>
          </p:grpSpPr>
          <p:cxnSp>
            <p:nvCxnSpPr>
              <p:cNvPr id="72" name="Straight Connector 71">
                <a:extLst>
                  <a:ext uri="{FF2B5EF4-FFF2-40B4-BE49-F238E27FC236}">
                    <a16:creationId xmlns:a16="http://schemas.microsoft.com/office/drawing/2014/main" id="{0E1F6CC1-2775-41AD-99F9-3C82F15F81DA}"/>
                  </a:ext>
                </a:extLst>
              </p:cNvPr>
              <p:cNvCxnSpPr>
                <a:cxnSpLocks/>
              </p:cNvCxnSpPr>
              <p:nvPr/>
            </p:nvCxnSpPr>
            <p:spPr>
              <a:xfrm flipV="1">
                <a:off x="7599103" y="1986459"/>
                <a:ext cx="592434" cy="1"/>
              </a:xfrm>
              <a:prstGeom prst="line">
                <a:avLst/>
              </a:prstGeom>
              <a:ln w="12700">
                <a:solidFill>
                  <a:srgbClr val="25A4D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FB02CA-1D10-4561-9716-C8B5318E0AE4}"/>
                  </a:ext>
                </a:extLst>
              </p:cNvPr>
              <p:cNvCxnSpPr/>
              <p:nvPr/>
            </p:nvCxnSpPr>
            <p:spPr>
              <a:xfrm>
                <a:off x="8191537" y="1577591"/>
                <a:ext cx="0" cy="844062"/>
              </a:xfrm>
              <a:prstGeom prst="line">
                <a:avLst/>
              </a:prstGeom>
              <a:ln>
                <a:solidFill>
                  <a:srgbClr val="25A4D8"/>
                </a:solidFill>
              </a:ln>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id="{5A3D9635-0795-47A8-B57C-04CDA46BC169}"/>
              </a:ext>
            </a:extLst>
          </p:cNvPr>
          <p:cNvGrpSpPr/>
          <p:nvPr/>
        </p:nvGrpSpPr>
        <p:grpSpPr>
          <a:xfrm>
            <a:off x="6380949" y="3570802"/>
            <a:ext cx="1810588" cy="1076325"/>
            <a:chOff x="6380949" y="3570802"/>
            <a:chExt cx="1810588" cy="1076325"/>
          </a:xfrm>
        </p:grpSpPr>
        <p:grpSp>
          <p:nvGrpSpPr>
            <p:cNvPr id="57" name="Group 56">
              <a:extLst>
                <a:ext uri="{FF2B5EF4-FFF2-40B4-BE49-F238E27FC236}">
                  <a16:creationId xmlns:a16="http://schemas.microsoft.com/office/drawing/2014/main" id="{0EB7496A-BF6A-4FF6-9FCA-62C48F6A8726}"/>
                </a:ext>
              </a:extLst>
            </p:cNvPr>
            <p:cNvGrpSpPr/>
            <p:nvPr/>
          </p:nvGrpSpPr>
          <p:grpSpPr>
            <a:xfrm>
              <a:off x="6380949" y="3570802"/>
              <a:ext cx="1238250" cy="1076325"/>
              <a:chOff x="6762787" y="3600946"/>
              <a:chExt cx="1238250" cy="1076325"/>
            </a:xfrm>
          </p:grpSpPr>
          <p:pic>
            <p:nvPicPr>
              <p:cNvPr id="43" name="Graphic 42">
                <a:extLst>
                  <a:ext uri="{FF2B5EF4-FFF2-40B4-BE49-F238E27FC236}">
                    <a16:creationId xmlns:a16="http://schemas.microsoft.com/office/drawing/2014/main" id="{8022DE42-84D7-4EDE-88A3-5DF43D665F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2787" y="3600946"/>
                <a:ext cx="1238250" cy="1076325"/>
              </a:xfrm>
              <a:prstGeom prst="rect">
                <a:avLst/>
              </a:prstGeom>
            </p:spPr>
          </p:pic>
          <p:pic>
            <p:nvPicPr>
              <p:cNvPr id="56" name="Picture 55">
                <a:extLst>
                  <a:ext uri="{FF2B5EF4-FFF2-40B4-BE49-F238E27FC236}">
                    <a16:creationId xmlns:a16="http://schemas.microsoft.com/office/drawing/2014/main" id="{5B1BF1F6-69BE-44AF-B6BA-428A94E436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6086" y="3845721"/>
                <a:ext cx="851652" cy="504177"/>
              </a:xfrm>
              <a:prstGeom prst="rect">
                <a:avLst/>
              </a:prstGeom>
            </p:spPr>
          </p:pic>
        </p:grpSp>
        <p:grpSp>
          <p:nvGrpSpPr>
            <p:cNvPr id="74" name="Group 73">
              <a:extLst>
                <a:ext uri="{FF2B5EF4-FFF2-40B4-BE49-F238E27FC236}">
                  <a16:creationId xmlns:a16="http://schemas.microsoft.com/office/drawing/2014/main" id="{68368823-9D02-42C5-9E7A-7F147B88E6E8}"/>
                </a:ext>
              </a:extLst>
            </p:cNvPr>
            <p:cNvGrpSpPr/>
            <p:nvPr/>
          </p:nvGrpSpPr>
          <p:grpSpPr>
            <a:xfrm>
              <a:off x="7599103" y="3695875"/>
              <a:ext cx="592434" cy="844062"/>
              <a:chOff x="7599103" y="1577591"/>
              <a:chExt cx="592434" cy="844062"/>
            </a:xfrm>
          </p:grpSpPr>
          <p:cxnSp>
            <p:nvCxnSpPr>
              <p:cNvPr id="75" name="Straight Connector 74">
                <a:extLst>
                  <a:ext uri="{FF2B5EF4-FFF2-40B4-BE49-F238E27FC236}">
                    <a16:creationId xmlns:a16="http://schemas.microsoft.com/office/drawing/2014/main" id="{4B5B7DE7-46B9-4E57-97DC-3AD871F2A546}"/>
                  </a:ext>
                </a:extLst>
              </p:cNvPr>
              <p:cNvCxnSpPr>
                <a:cxnSpLocks/>
              </p:cNvCxnSpPr>
              <p:nvPr/>
            </p:nvCxnSpPr>
            <p:spPr>
              <a:xfrm flipV="1">
                <a:off x="7599103" y="1986459"/>
                <a:ext cx="592434" cy="1"/>
              </a:xfrm>
              <a:prstGeom prst="line">
                <a:avLst/>
              </a:prstGeom>
              <a:ln w="12700">
                <a:solidFill>
                  <a:srgbClr val="25A4D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8124125-0E2C-4784-BD15-21C29C14E5D4}"/>
                  </a:ext>
                </a:extLst>
              </p:cNvPr>
              <p:cNvCxnSpPr/>
              <p:nvPr/>
            </p:nvCxnSpPr>
            <p:spPr>
              <a:xfrm>
                <a:off x="8191537" y="1577591"/>
                <a:ext cx="0" cy="844062"/>
              </a:xfrm>
              <a:prstGeom prst="line">
                <a:avLst/>
              </a:prstGeom>
              <a:ln>
                <a:solidFill>
                  <a:srgbClr val="25A4D8"/>
                </a:solidFill>
              </a:ln>
            </p:spPr>
            <p:style>
              <a:lnRef idx="1">
                <a:schemeClr val="accent1"/>
              </a:lnRef>
              <a:fillRef idx="0">
                <a:schemeClr val="accent1"/>
              </a:fillRef>
              <a:effectRef idx="0">
                <a:schemeClr val="accent1"/>
              </a:effectRef>
              <a:fontRef idx="minor">
                <a:schemeClr val="tx1"/>
              </a:fontRef>
            </p:style>
          </p:cxnSp>
        </p:grpSp>
      </p:grpSp>
      <p:sp>
        <p:nvSpPr>
          <p:cNvPr id="24" name="Footer Placeholder 3">
            <a:extLst>
              <a:ext uri="{FF2B5EF4-FFF2-40B4-BE49-F238E27FC236}">
                <a16:creationId xmlns:a16="http://schemas.microsoft.com/office/drawing/2014/main" id="{04D8F43B-4A6A-2947-A66B-C57164A420F7}"/>
              </a:ext>
            </a:extLst>
          </p:cNvPr>
          <p:cNvSpPr txBox="1">
            <a:spLocks/>
          </p:cNvSpPr>
          <p:nvPr/>
        </p:nvSpPr>
        <p:spPr>
          <a:xfrm>
            <a:off x="8537930" y="6465117"/>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latin typeface="Montserrat" panose="00000500000000000000" pitchFamily="2" charset="0"/>
              </a:rPr>
              <a:t>marko@digitalworlds.ufl.edu</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170496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wipe(left)">
                                      <p:cBhvr>
                                        <p:cTn id="16" dur="500"/>
                                        <p:tgtEl>
                                          <p:spTgt spid="7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left)">
                                      <p:cBhvr>
                                        <p:cTn id="25" dur="500"/>
                                        <p:tgtEl>
                                          <p:spTgt spid="7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068D1-F469-E34B-9A78-C98170C5DCE9}"/>
              </a:ext>
            </a:extLst>
          </p:cNvPr>
          <p:cNvPicPr>
            <a:picLocks noChangeAspect="1"/>
          </p:cNvPicPr>
          <p:nvPr/>
        </p:nvPicPr>
        <p:blipFill>
          <a:blip r:embed="rId2"/>
          <a:stretch>
            <a:fillRect/>
          </a:stretch>
        </p:blipFill>
        <p:spPr>
          <a:xfrm>
            <a:off x="1110228" y="624503"/>
            <a:ext cx="9971543" cy="5608993"/>
          </a:xfrm>
          <a:prstGeom prst="rect">
            <a:avLst/>
          </a:prstGeom>
        </p:spPr>
      </p:pic>
    </p:spTree>
    <p:extLst>
      <p:ext uri="{BB962C8B-B14F-4D97-AF65-F5344CB8AC3E}">
        <p14:creationId xmlns:p14="http://schemas.microsoft.com/office/powerpoint/2010/main" val="222862087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EC761-68C2-47DC-BE7E-5C2264C734DF}"/>
              </a:ext>
            </a:extLst>
          </p:cNvPr>
          <p:cNvPicPr>
            <a:picLocks noChangeAspect="1"/>
          </p:cNvPicPr>
          <p:nvPr/>
        </p:nvPicPr>
        <p:blipFill>
          <a:blip r:embed="rId2"/>
          <a:stretch>
            <a:fillRect/>
          </a:stretch>
        </p:blipFill>
        <p:spPr>
          <a:xfrm>
            <a:off x="-19171" y="0"/>
            <a:ext cx="12211171" cy="6847250"/>
          </a:xfrm>
          <a:prstGeom prst="rect">
            <a:avLst/>
          </a:prstGeom>
        </p:spPr>
      </p:pic>
    </p:spTree>
    <p:extLst>
      <p:ext uri="{BB962C8B-B14F-4D97-AF65-F5344CB8AC3E}">
        <p14:creationId xmlns:p14="http://schemas.microsoft.com/office/powerpoint/2010/main" val="3116731259"/>
      </p:ext>
    </p:extLst>
  </p:cSld>
  <p:clrMapOvr>
    <a:masterClrMapping/>
  </p:clrMapOvr>
  <p:transition spd="slow">
    <p:fade/>
  </p:transition>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5A4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8033</TotalTime>
  <Words>1103</Words>
  <Application>Microsoft Macintosh PowerPoint</Application>
  <PresentationFormat>Widescreen</PresentationFormat>
  <Paragraphs>100</Paragraphs>
  <Slides>26</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26</vt:i4>
      </vt:variant>
      <vt:variant>
        <vt:lpstr>Custom Shows</vt:lpstr>
      </vt:variant>
      <vt:variant>
        <vt:i4>1</vt:i4>
      </vt:variant>
    </vt:vector>
  </HeadingPairs>
  <TitlesOfParts>
    <vt:vector size="33" baseType="lpstr">
      <vt:lpstr>Calibri Light</vt:lpstr>
      <vt:lpstr>Montserrat</vt:lpstr>
      <vt:lpstr>Montserrat Medium</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SCOPE</vt:lpstr>
      <vt:lpstr>RESULTS &amp; DISCUSSION</vt:lpstr>
      <vt:lpstr>PowerPoint Presentation</vt:lpstr>
      <vt:lpstr>PowerPoint Presentation</vt:lpstr>
      <vt:lpstr>FINAL REMARKS</vt:lpstr>
      <vt:lpstr>FINAL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Djordjevic</dc:creator>
  <cp:lastModifiedBy>Suvajdzic,Marko</cp:lastModifiedBy>
  <cp:revision>110</cp:revision>
  <dcterms:created xsi:type="dcterms:W3CDTF">2019-10-24T19:57:45Z</dcterms:created>
  <dcterms:modified xsi:type="dcterms:W3CDTF">2022-04-14T06:38:45Z</dcterms:modified>
</cp:coreProperties>
</file>