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20"/>
  </p:notesMasterIdLst>
  <p:sldIdLst>
    <p:sldId id="256" r:id="rId4"/>
    <p:sldId id="257" r:id="rId5"/>
    <p:sldId id="261" r:id="rId6"/>
    <p:sldId id="258" r:id="rId7"/>
    <p:sldId id="262" r:id="rId8"/>
    <p:sldId id="267" r:id="rId9"/>
    <p:sldId id="268" r:id="rId10"/>
    <p:sldId id="263" r:id="rId11"/>
    <p:sldId id="269" r:id="rId12"/>
    <p:sldId id="270" r:id="rId13"/>
    <p:sldId id="264" r:id="rId14"/>
    <p:sldId id="271" r:id="rId15"/>
    <p:sldId id="266" r:id="rId16"/>
    <p:sldId id="272" r:id="rId17"/>
    <p:sldId id="277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57"/>
            <p14:sldId id="261"/>
            <p14:sldId id="258"/>
            <p14:sldId id="262"/>
            <p14:sldId id="267"/>
            <p14:sldId id="268"/>
            <p14:sldId id="263"/>
            <p14:sldId id="269"/>
            <p14:sldId id="270"/>
            <p14:sldId id="264"/>
            <p14:sldId id="271"/>
            <p14:sldId id="266"/>
            <p14:sldId id="272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30464-FC57-41E5-97B6-67323A6EA5DB}" v="208" dt="2022-11-02T10:38:29.819"/>
    <p1510:client id="{E44E0424-0BFA-4AED-8D82-EC9C1C7626AE}" v="295" dt="2022-11-02T09:45:29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ne Avramovic" userId="9c2310cd1c5e4408" providerId="Windows Live" clId="Web-{E44E0424-0BFA-4AED-8D82-EC9C1C7626AE}"/>
    <pc:docChg chg="addSld delSld modSld sldOrd addMainMaster modSection">
      <pc:chgData name="Bane Avramovic" userId="9c2310cd1c5e4408" providerId="Windows Live" clId="Web-{E44E0424-0BFA-4AED-8D82-EC9C1C7626AE}" dt="2022-11-02T09:45:29.501" v="189" actId="1076"/>
      <pc:docMkLst>
        <pc:docMk/>
      </pc:docMkLst>
      <pc:sldChg chg="del">
        <pc:chgData name="Bane Avramovic" userId="9c2310cd1c5e4408" providerId="Windows Live" clId="Web-{E44E0424-0BFA-4AED-8D82-EC9C1C7626AE}" dt="2022-11-02T09:08:25.599" v="22"/>
        <pc:sldMkLst>
          <pc:docMk/>
          <pc:sldMk cId="2982684949" sldId="260"/>
        </pc:sldMkLst>
      </pc:sldChg>
      <pc:sldChg chg="del">
        <pc:chgData name="Bane Avramovic" userId="9c2310cd1c5e4408" providerId="Windows Live" clId="Web-{E44E0424-0BFA-4AED-8D82-EC9C1C7626AE}" dt="2022-11-02T09:39:00.787" v="112"/>
        <pc:sldMkLst>
          <pc:docMk/>
          <pc:sldMk cId="3676404996" sldId="265"/>
        </pc:sldMkLst>
      </pc:sldChg>
      <pc:sldChg chg="modSp">
        <pc:chgData name="Bane Avramovic" userId="9c2310cd1c5e4408" providerId="Windows Live" clId="Web-{E44E0424-0BFA-4AED-8D82-EC9C1C7626AE}" dt="2022-11-02T09:07:55.738" v="21" actId="20577"/>
        <pc:sldMkLst>
          <pc:docMk/>
          <pc:sldMk cId="3576717003" sldId="267"/>
        </pc:sldMkLst>
        <pc:spChg chg="mod">
          <ac:chgData name="Bane Avramovic" userId="9c2310cd1c5e4408" providerId="Windows Live" clId="Web-{E44E0424-0BFA-4AED-8D82-EC9C1C7626AE}" dt="2022-11-02T09:07:55.738" v="21" actId="20577"/>
          <ac:spMkLst>
            <pc:docMk/>
            <pc:sldMk cId="3576717003" sldId="267"/>
            <ac:spMk id="2" creationId="{00000000-0000-0000-0000-000000000000}"/>
          </ac:spMkLst>
        </pc:spChg>
      </pc:sldChg>
      <pc:sldChg chg="add del replId">
        <pc:chgData name="Bane Avramovic" userId="9c2310cd1c5e4408" providerId="Windows Live" clId="Web-{E44E0424-0BFA-4AED-8D82-EC9C1C7626AE}" dt="2022-11-02T09:18:39.313" v="24"/>
        <pc:sldMkLst>
          <pc:docMk/>
          <pc:sldMk cId="1858640696" sldId="269"/>
        </pc:sldMkLst>
      </pc:sldChg>
      <pc:sldChg chg="addSp delSp modSp add ord">
        <pc:chgData name="Bane Avramovic" userId="9c2310cd1c5e4408" providerId="Windows Live" clId="Web-{E44E0424-0BFA-4AED-8D82-EC9C1C7626AE}" dt="2022-11-02T09:38:48.833" v="111" actId="20577"/>
        <pc:sldMkLst>
          <pc:docMk/>
          <pc:sldMk cId="4033016379" sldId="269"/>
        </pc:sldMkLst>
        <pc:spChg chg="del">
          <ac:chgData name="Bane Avramovic" userId="9c2310cd1c5e4408" providerId="Windows Live" clId="Web-{E44E0424-0BFA-4AED-8D82-EC9C1C7626AE}" dt="2022-11-02T09:21:30.278" v="45"/>
          <ac:spMkLst>
            <pc:docMk/>
            <pc:sldMk cId="4033016379" sldId="269"/>
            <ac:spMk id="2" creationId="{00000000-0000-0000-0000-000000000000}"/>
          </ac:spMkLst>
        </pc:spChg>
        <pc:spChg chg="add mod">
          <ac:chgData name="Bane Avramovic" userId="9c2310cd1c5e4408" providerId="Windows Live" clId="Web-{E44E0424-0BFA-4AED-8D82-EC9C1C7626AE}" dt="2022-11-02T09:38:48.833" v="111" actId="20577"/>
          <ac:spMkLst>
            <pc:docMk/>
            <pc:sldMk cId="4033016379" sldId="269"/>
            <ac:spMk id="5" creationId="{C658B777-55FF-202D-2C95-FECFD235E1C4}"/>
          </ac:spMkLst>
        </pc:spChg>
        <pc:picChg chg="add del mod">
          <ac:chgData name="Bane Avramovic" userId="9c2310cd1c5e4408" providerId="Windows Live" clId="Web-{E44E0424-0BFA-4AED-8D82-EC9C1C7626AE}" dt="2022-11-02T09:19:02.440" v="32"/>
          <ac:picMkLst>
            <pc:docMk/>
            <pc:sldMk cId="4033016379" sldId="269"/>
            <ac:picMk id="3" creationId="{343F8ECD-FFA6-2FB3-9071-94132B35F134}"/>
          </ac:picMkLst>
        </pc:picChg>
        <pc:picChg chg="add mod">
          <ac:chgData name="Bane Avramovic" userId="9c2310cd1c5e4408" providerId="Windows Live" clId="Web-{E44E0424-0BFA-4AED-8D82-EC9C1C7626AE}" dt="2022-11-02T09:21:23.856" v="44" actId="1076"/>
          <ac:picMkLst>
            <pc:docMk/>
            <pc:sldMk cId="4033016379" sldId="269"/>
            <ac:picMk id="4" creationId="{A4C297C6-DF2F-0EB5-EAB7-F6A7C3EDFED7}"/>
          </ac:picMkLst>
        </pc:picChg>
        <pc:picChg chg="del">
          <ac:chgData name="Bane Avramovic" userId="9c2310cd1c5e4408" providerId="Windows Live" clId="Web-{E44E0424-0BFA-4AED-8D82-EC9C1C7626AE}" dt="2022-11-02T09:18:48.283" v="27"/>
          <ac:picMkLst>
            <pc:docMk/>
            <pc:sldMk cId="4033016379" sldId="269"/>
            <ac:picMk id="8196" creationId="{00000000-0000-0000-0000-000000000000}"/>
          </ac:picMkLst>
        </pc:picChg>
      </pc:sldChg>
      <pc:sldChg chg="addSp delSp modSp add replId">
        <pc:chgData name="Bane Avramovic" userId="9c2310cd1c5e4408" providerId="Windows Live" clId="Web-{E44E0424-0BFA-4AED-8D82-EC9C1C7626AE}" dt="2022-11-02T09:27:59.070" v="75" actId="14100"/>
        <pc:sldMkLst>
          <pc:docMk/>
          <pc:sldMk cId="4287484811" sldId="270"/>
        </pc:sldMkLst>
        <pc:picChg chg="add del mod">
          <ac:chgData name="Bane Avramovic" userId="9c2310cd1c5e4408" providerId="Windows Live" clId="Web-{E44E0424-0BFA-4AED-8D82-EC9C1C7626AE}" dt="2022-11-02T09:26:57.691" v="66"/>
          <ac:picMkLst>
            <pc:docMk/>
            <pc:sldMk cId="4287484811" sldId="270"/>
            <ac:picMk id="2" creationId="{9AC2C12E-BA5D-3C83-CC6D-50676240CB00}"/>
          </ac:picMkLst>
        </pc:picChg>
        <pc:picChg chg="add mod modCrop">
          <ac:chgData name="Bane Avramovic" userId="9c2310cd1c5e4408" providerId="Windows Live" clId="Web-{E44E0424-0BFA-4AED-8D82-EC9C1C7626AE}" dt="2022-11-02T09:27:59.070" v="75" actId="14100"/>
          <ac:picMkLst>
            <pc:docMk/>
            <pc:sldMk cId="4287484811" sldId="270"/>
            <ac:picMk id="3" creationId="{337E5A4C-E640-B62A-5128-54C11D100E03}"/>
          </ac:picMkLst>
        </pc:picChg>
        <pc:picChg chg="del">
          <ac:chgData name="Bane Avramovic" userId="9c2310cd1c5e4408" providerId="Windows Live" clId="Web-{E44E0424-0BFA-4AED-8D82-EC9C1C7626AE}" dt="2022-11-02T09:25:51.155" v="63"/>
          <ac:picMkLst>
            <pc:docMk/>
            <pc:sldMk cId="4287484811" sldId="270"/>
            <ac:picMk id="4" creationId="{A4C297C6-DF2F-0EB5-EAB7-F6A7C3EDFED7}"/>
          </ac:picMkLst>
        </pc:picChg>
      </pc:sldChg>
      <pc:sldChg chg="addSp delSp modSp add ord replId">
        <pc:chgData name="Bane Avramovic" userId="9c2310cd1c5e4408" providerId="Windows Live" clId="Web-{E44E0424-0BFA-4AED-8D82-EC9C1C7626AE}" dt="2022-11-02T09:45:29.501" v="189" actId="1076"/>
        <pc:sldMkLst>
          <pc:docMk/>
          <pc:sldMk cId="3692262411" sldId="271"/>
        </pc:sldMkLst>
        <pc:spChg chg="mod">
          <ac:chgData name="Bane Avramovic" userId="9c2310cd1c5e4408" providerId="Windows Live" clId="Web-{E44E0424-0BFA-4AED-8D82-EC9C1C7626AE}" dt="2022-11-02T09:45:29.501" v="189" actId="1076"/>
          <ac:spMkLst>
            <pc:docMk/>
            <pc:sldMk cId="3692262411" sldId="271"/>
            <ac:spMk id="5" creationId="{C658B777-55FF-202D-2C95-FECFD235E1C4}"/>
          </ac:spMkLst>
        </pc:spChg>
        <pc:picChg chg="add mod">
          <ac:chgData name="Bane Avramovic" userId="9c2310cd1c5e4408" providerId="Windows Live" clId="Web-{E44E0424-0BFA-4AED-8D82-EC9C1C7626AE}" dt="2022-11-02T09:42:46.490" v="122"/>
          <ac:picMkLst>
            <pc:docMk/>
            <pc:sldMk cId="3692262411" sldId="271"/>
            <ac:picMk id="2" creationId="{D1FB9486-2ADE-6D07-7F24-28B9536B6B43}"/>
          </ac:picMkLst>
        </pc:picChg>
        <pc:picChg chg="del">
          <ac:chgData name="Bane Avramovic" userId="9c2310cd1c5e4408" providerId="Windows Live" clId="Web-{E44E0424-0BFA-4AED-8D82-EC9C1C7626AE}" dt="2022-11-02T09:42:13.676" v="117"/>
          <ac:picMkLst>
            <pc:docMk/>
            <pc:sldMk cId="3692262411" sldId="271"/>
            <ac:picMk id="3" creationId="{337E5A4C-E640-B62A-5128-54C11D100E03}"/>
          </ac:picMkLst>
        </pc:picChg>
      </pc:sldChg>
      <pc:sldChg chg="add ord replId">
        <pc:chgData name="Bane Avramovic" userId="9c2310cd1c5e4408" providerId="Windows Live" clId="Web-{E44E0424-0BFA-4AED-8D82-EC9C1C7626AE}" dt="2022-11-02T09:41:10.421" v="116"/>
        <pc:sldMkLst>
          <pc:docMk/>
          <pc:sldMk cId="3186687929" sldId="272"/>
        </pc:sldMkLst>
      </pc:sldChg>
      <pc:sldMasterChg chg="add addSldLayout">
        <pc:chgData name="Bane Avramovic" userId="9c2310cd1c5e4408" providerId="Windows Live" clId="Web-{E44E0424-0BFA-4AED-8D82-EC9C1C7626AE}" dt="2022-11-02T09:18:40.923" v="25"/>
        <pc:sldMasterMkLst>
          <pc:docMk/>
          <pc:sldMasterMk cId="3242274358" sldId="2147483660"/>
        </pc:sldMasterMkLst>
        <pc:sldLayoutChg chg="add">
          <pc:chgData name="Bane Avramovic" userId="9c2310cd1c5e4408" providerId="Windows Live" clId="Web-{E44E0424-0BFA-4AED-8D82-EC9C1C7626AE}" dt="2022-11-02T09:18:40.923" v="25"/>
          <pc:sldLayoutMkLst>
            <pc:docMk/>
            <pc:sldMasterMk cId="3242274358" sldId="2147483660"/>
            <pc:sldLayoutMk cId="3731367396" sldId="2147483661"/>
          </pc:sldLayoutMkLst>
        </pc:sldLayoutChg>
        <pc:sldLayoutChg chg="add">
          <pc:chgData name="Bane Avramovic" userId="9c2310cd1c5e4408" providerId="Windows Live" clId="Web-{E44E0424-0BFA-4AED-8D82-EC9C1C7626AE}" dt="2022-11-02T09:18:40.923" v="25"/>
          <pc:sldLayoutMkLst>
            <pc:docMk/>
            <pc:sldMasterMk cId="3242274358" sldId="2147483660"/>
            <pc:sldLayoutMk cId="67121764" sldId="2147483662"/>
          </pc:sldLayoutMkLst>
        </pc:sldLayoutChg>
        <pc:sldLayoutChg chg="add">
          <pc:chgData name="Bane Avramovic" userId="9c2310cd1c5e4408" providerId="Windows Live" clId="Web-{E44E0424-0BFA-4AED-8D82-EC9C1C7626AE}" dt="2022-11-02T09:18:40.923" v="25"/>
          <pc:sldLayoutMkLst>
            <pc:docMk/>
            <pc:sldMasterMk cId="3242274358" sldId="2147483660"/>
            <pc:sldLayoutMk cId="2177299379" sldId="2147483663"/>
          </pc:sldLayoutMkLst>
        </pc:sldLayoutChg>
        <pc:sldLayoutChg chg="add">
          <pc:chgData name="Bane Avramovic" userId="9c2310cd1c5e4408" providerId="Windows Live" clId="Web-{E44E0424-0BFA-4AED-8D82-EC9C1C7626AE}" dt="2022-11-02T09:18:40.923" v="25"/>
          <pc:sldLayoutMkLst>
            <pc:docMk/>
            <pc:sldMasterMk cId="3242274358" sldId="2147483660"/>
            <pc:sldLayoutMk cId="2474924184" sldId="2147483664"/>
          </pc:sldLayoutMkLst>
        </pc:sldLayoutChg>
        <pc:sldLayoutChg chg="add">
          <pc:chgData name="Bane Avramovic" userId="9c2310cd1c5e4408" providerId="Windows Live" clId="Web-{E44E0424-0BFA-4AED-8D82-EC9C1C7626AE}" dt="2022-11-02T09:18:40.923" v="25"/>
          <pc:sldLayoutMkLst>
            <pc:docMk/>
            <pc:sldMasterMk cId="3242274358" sldId="2147483660"/>
            <pc:sldLayoutMk cId="4102575298" sldId="2147483665"/>
          </pc:sldLayoutMkLst>
        </pc:sldLayoutChg>
      </pc:sldMasterChg>
    </pc:docChg>
  </pc:docChgLst>
  <pc:docChgLst>
    <pc:chgData name="Bane Avramovic" userId="9c2310cd1c5e4408" providerId="Windows Live" clId="Web-{24030464-FC57-41E5-97B6-67323A6EA5DB}"/>
    <pc:docChg chg="addSld modSld sldOrd modSection">
      <pc:chgData name="Bane Avramovic" userId="9c2310cd1c5e4408" providerId="Windows Live" clId="Web-{24030464-FC57-41E5-97B6-67323A6EA5DB}" dt="2022-11-02T10:38:29.819" v="137" actId="20577"/>
      <pc:docMkLst>
        <pc:docMk/>
      </pc:docMkLst>
      <pc:sldChg chg="addSp delSp modSp">
        <pc:chgData name="Bane Avramovic" userId="9c2310cd1c5e4408" providerId="Windows Live" clId="Web-{24030464-FC57-41E5-97B6-67323A6EA5DB}" dt="2022-11-02T10:37:00.191" v="75" actId="20577"/>
        <pc:sldMkLst>
          <pc:docMk/>
          <pc:sldMk cId="3186687929" sldId="272"/>
        </pc:sldMkLst>
        <pc:spChg chg="mod">
          <ac:chgData name="Bane Avramovic" userId="9c2310cd1c5e4408" providerId="Windows Live" clId="Web-{24030464-FC57-41E5-97B6-67323A6EA5DB}" dt="2022-11-02T10:37:00.191" v="75" actId="20577"/>
          <ac:spMkLst>
            <pc:docMk/>
            <pc:sldMk cId="3186687929" sldId="272"/>
            <ac:spMk id="5" creationId="{C658B777-55FF-202D-2C95-FECFD235E1C4}"/>
          </ac:spMkLst>
        </pc:spChg>
        <pc:picChg chg="add mod">
          <ac:chgData name="Bane Avramovic" userId="9c2310cd1c5e4408" providerId="Windows Live" clId="Web-{24030464-FC57-41E5-97B6-67323A6EA5DB}" dt="2022-11-02T10:32:32.370" v="6"/>
          <ac:picMkLst>
            <pc:docMk/>
            <pc:sldMk cId="3186687929" sldId="272"/>
            <ac:picMk id="2" creationId="{1D3493B6-5FE8-07C6-2BC8-FC074E435B80}"/>
          </ac:picMkLst>
        </pc:picChg>
        <pc:picChg chg="del">
          <ac:chgData name="Bane Avramovic" userId="9c2310cd1c5e4408" providerId="Windows Live" clId="Web-{24030464-FC57-41E5-97B6-67323A6EA5DB}" dt="2022-11-02T10:31:54.666" v="0"/>
          <ac:picMkLst>
            <pc:docMk/>
            <pc:sldMk cId="3186687929" sldId="272"/>
            <ac:picMk id="3" creationId="{337E5A4C-E640-B62A-5128-54C11D100E03}"/>
          </ac:picMkLst>
        </pc:picChg>
      </pc:sldChg>
      <pc:sldChg chg="modSp add ord replId">
        <pc:chgData name="Bane Avramovic" userId="9c2310cd1c5e4408" providerId="Windows Live" clId="Web-{24030464-FC57-41E5-97B6-67323A6EA5DB}" dt="2022-11-02T10:38:29.819" v="137" actId="20577"/>
        <pc:sldMkLst>
          <pc:docMk/>
          <pc:sldMk cId="3072414466" sldId="273"/>
        </pc:sldMkLst>
        <pc:spChg chg="mod">
          <ac:chgData name="Bane Avramovic" userId="9c2310cd1c5e4408" providerId="Windows Live" clId="Web-{24030464-FC57-41E5-97B6-67323A6EA5DB}" dt="2022-11-02T10:38:29.819" v="137" actId="20577"/>
          <ac:spMkLst>
            <pc:docMk/>
            <pc:sldMk cId="3072414466" sldId="273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30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6648"/>
            <a:ext cx="9144000" cy="14316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DF3B5D70-9A1F-4D27-AAF2-43134E09C8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24000" y="136525"/>
            <a:ext cx="9144000" cy="36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/>
            <a:r>
              <a:rPr lang="en-US" altLang="en-US" sz="1000" i="1" u="none" dirty="0">
                <a:solidFill>
                  <a:schemeClr val="bg2"/>
                </a:solidFill>
                <a:latin typeface="Montserrat Medium" pitchFamily="2" charset="0"/>
              </a:rPr>
              <a:t>University of Belgrade</a:t>
            </a:r>
            <a:endParaRPr lang="en-GB" altLang="en-US" sz="1000" i="1" u="none" dirty="0">
              <a:solidFill>
                <a:schemeClr val="bg2"/>
              </a:solidFill>
              <a:latin typeface="Montserrat Medium" pitchFamily="2" charset="0"/>
            </a:endParaRPr>
          </a:p>
          <a:p>
            <a:pPr algn="ctr"/>
            <a:r>
              <a:rPr lang="en-US" altLang="en-US" sz="1000" i="1" u="none" dirty="0">
                <a:solidFill>
                  <a:schemeClr val="bg2"/>
                </a:solidFill>
                <a:latin typeface="Montserrat Medium" pitchFamily="2" charset="0"/>
              </a:rPr>
              <a:t>Faculty of Organizational Sciences</a:t>
            </a:r>
            <a:endParaRPr lang="en-GB" altLang="en-US" sz="1000" i="1" u="none" dirty="0">
              <a:solidFill>
                <a:schemeClr val="bg2"/>
              </a:solidFill>
              <a:latin typeface="Montserrat Medium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6B9F2F-1F69-4698-B85D-76591B3F92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12" y="702806"/>
            <a:ext cx="2301775" cy="94905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A863FB3-B213-4909-9EFA-5DFFDD28E0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92890" y="6453223"/>
            <a:ext cx="175186" cy="171377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0FBF81E-3A30-4209-9B48-3B1F393CC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797300"/>
            <a:ext cx="9144000" cy="229235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Title and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9DF892-DD0B-4C3F-B403-D5A2207047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6298405"/>
            <a:ext cx="1166617" cy="48101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6648"/>
            <a:ext cx="9144000" cy="14316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DF3B5D70-9A1F-4D27-AAF2-43134E09C8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24000" y="136525"/>
            <a:ext cx="9144000" cy="36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EFCFF"/>
                </a:solidFill>
                <a:effectLst/>
                <a:uLnTx/>
                <a:uFillTx/>
                <a:latin typeface="Montserrat Medium" pitchFamily="2" charset="0"/>
                <a:ea typeface="+mn-ea"/>
                <a:cs typeface="+mn-cs"/>
              </a:rPr>
              <a:t>University of Belgrade</a:t>
            </a:r>
            <a:endParaRPr kumimoji="0" lang="en-GB" altLang="en-US" sz="1000" b="0" i="1" u="none" strike="noStrike" kern="1200" cap="none" spc="0" normalizeH="0" baseline="0" noProof="0" dirty="0">
              <a:ln>
                <a:noFill/>
              </a:ln>
              <a:solidFill>
                <a:srgbClr val="FEFCF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EFCFF"/>
                </a:solidFill>
                <a:effectLst/>
                <a:uLnTx/>
                <a:uFillTx/>
                <a:latin typeface="Montserrat Medium" pitchFamily="2" charset="0"/>
                <a:ea typeface="+mn-ea"/>
                <a:cs typeface="+mn-cs"/>
              </a:rPr>
              <a:t>Faculty of Organizational Sciences</a:t>
            </a:r>
            <a:endParaRPr kumimoji="0" lang="en-GB" altLang="en-US" sz="1000" b="0" i="1" u="none" strike="noStrike" kern="1200" cap="none" spc="0" normalizeH="0" baseline="0" noProof="0" dirty="0">
              <a:ln>
                <a:noFill/>
              </a:ln>
              <a:solidFill>
                <a:srgbClr val="FEFCFF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6B9F2F-1F69-4698-B85D-76591B3F92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12" y="702806"/>
            <a:ext cx="2301775" cy="94905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A863FB3-B213-4909-9EFA-5DFFDD28E0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2890" y="6453223"/>
            <a:ext cx="175186" cy="171377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0FBF81E-3A30-4209-9B48-3B1F393CC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797300"/>
            <a:ext cx="9144000" cy="229235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1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7363"/>
            <a:ext cx="9144000" cy="14316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A863FB3-B213-4909-9EFA-5DFFDD28E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2890" y="6453223"/>
            <a:ext cx="175186" cy="171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791639-8C34-44A3-9EE8-7D7772BD74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6298405"/>
            <a:ext cx="1166617" cy="4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59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B2C1839-A787-4BDB-8E07-C7D11DB09107}"/>
              </a:ext>
            </a:extLst>
          </p:cNvPr>
          <p:cNvSpPr txBox="1">
            <a:spLocks/>
          </p:cNvSpPr>
          <p:nvPr userDrawn="1"/>
        </p:nvSpPr>
        <p:spPr>
          <a:xfrm>
            <a:off x="452582" y="1122218"/>
            <a:ext cx="3128818" cy="526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3"/>
                </a:solidFill>
                <a:latin typeface="Montserrat SemiBold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E57DD"/>
                </a:solidFill>
                <a:effectLst/>
                <a:uLnTx/>
                <a:uFillTx/>
                <a:latin typeface="Montserrat SemiBold" pitchFamily="2" charset="0"/>
                <a:ea typeface="+mj-ea"/>
                <a:cs typeface="+mj-cs"/>
              </a:rPr>
              <a:t>Contents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8E57DD"/>
              </a:solidFill>
              <a:effectLst/>
              <a:uLnTx/>
              <a:uFillTx/>
              <a:latin typeface="Montserrat SemiBold" pitchFamily="2" charset="0"/>
              <a:ea typeface="+mj-ea"/>
              <a:cs typeface="+mj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400"/>
            </a:lvl1pPr>
            <a:lvl2pPr marL="914400" indent="-457200">
              <a:buFont typeface="+mj-lt"/>
              <a:buAutoNum type="arabicPeriod"/>
              <a:defRPr sz="2200"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5E9C73-C176-47D3-911D-637C14AFB659}"/>
              </a:ext>
            </a:extLst>
          </p:cNvPr>
          <p:cNvSpPr txBox="1">
            <a:spLocks/>
          </p:cNvSpPr>
          <p:nvPr userDrawn="1"/>
        </p:nvSpPr>
        <p:spPr>
          <a:xfrm>
            <a:off x="452582" y="595746"/>
            <a:ext cx="3128818" cy="526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3"/>
                </a:solidFill>
                <a:latin typeface="Montserrat SemiBold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EFCFF"/>
                </a:solidFill>
                <a:effectLst/>
                <a:uLnTx/>
                <a:uFillTx/>
                <a:latin typeface="Montserrat SemiBold" pitchFamily="2" charset="0"/>
                <a:ea typeface="+mj-ea"/>
                <a:cs typeface="+mj-cs"/>
              </a:rPr>
              <a:t>Table of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EFCFF"/>
              </a:solidFill>
              <a:effectLst/>
              <a:uLnTx/>
              <a:uFillTx/>
              <a:latin typeface="Montserrat SemiBold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056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Titl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9DF892-DD0B-4C3F-B403-D5A2207047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6298405"/>
            <a:ext cx="1166617" cy="4810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67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Title and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9DF892-DD0B-4C3F-B403-D5A2207047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6298405"/>
            <a:ext cx="1166617" cy="48101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80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7363"/>
            <a:ext cx="9144000" cy="14316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A863FB3-B213-4909-9EFA-5DFFDD28E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92890" y="6453223"/>
            <a:ext cx="175186" cy="171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791639-8C34-44A3-9EE8-7D7772BD74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6298405"/>
            <a:ext cx="1166617" cy="4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B2C1839-A787-4BDB-8E07-C7D11DB09107}"/>
              </a:ext>
            </a:extLst>
          </p:cNvPr>
          <p:cNvSpPr txBox="1">
            <a:spLocks/>
          </p:cNvSpPr>
          <p:nvPr userDrawn="1"/>
        </p:nvSpPr>
        <p:spPr>
          <a:xfrm>
            <a:off x="452582" y="1122218"/>
            <a:ext cx="3128818" cy="526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3"/>
                </a:solidFill>
                <a:latin typeface="Montserrat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Contents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400"/>
            </a:lvl1pPr>
            <a:lvl2pPr marL="914400" indent="-457200">
              <a:buFont typeface="+mj-lt"/>
              <a:buAutoNum type="arabicPeriod"/>
              <a:defRPr sz="2200"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5E9C73-C176-47D3-911D-637C14AFB659}"/>
              </a:ext>
            </a:extLst>
          </p:cNvPr>
          <p:cNvSpPr txBox="1">
            <a:spLocks/>
          </p:cNvSpPr>
          <p:nvPr userDrawn="1"/>
        </p:nvSpPr>
        <p:spPr>
          <a:xfrm>
            <a:off x="452582" y="595746"/>
            <a:ext cx="3128818" cy="526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3"/>
                </a:solidFill>
                <a:latin typeface="Montserrat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Table of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Titl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9DF892-DD0B-4C3F-B403-D5A2207047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6298405"/>
            <a:ext cx="1166617" cy="4810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Title and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9DF892-DD0B-4C3F-B403-D5A2207047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6298405"/>
            <a:ext cx="1166617" cy="48101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6648"/>
            <a:ext cx="9144000" cy="14316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DF3B5D70-9A1F-4D27-AAF2-43134E09C8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24000" y="136525"/>
            <a:ext cx="9144000" cy="36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/>
            <a:r>
              <a:rPr lang="en-US" altLang="en-US" sz="1000" i="1" u="none" dirty="0">
                <a:solidFill>
                  <a:schemeClr val="bg2"/>
                </a:solidFill>
                <a:latin typeface="Montserrat Medium" pitchFamily="2" charset="0"/>
              </a:rPr>
              <a:t>University of Belgrade</a:t>
            </a:r>
            <a:endParaRPr lang="en-GB" altLang="en-US" sz="1000" i="1" u="none" dirty="0">
              <a:solidFill>
                <a:schemeClr val="bg2"/>
              </a:solidFill>
              <a:latin typeface="Montserrat Medium" pitchFamily="2" charset="0"/>
            </a:endParaRPr>
          </a:p>
          <a:p>
            <a:pPr algn="ctr"/>
            <a:r>
              <a:rPr lang="en-US" altLang="en-US" sz="1000" i="1" u="none" dirty="0">
                <a:solidFill>
                  <a:schemeClr val="bg2"/>
                </a:solidFill>
                <a:latin typeface="Montserrat Medium" pitchFamily="2" charset="0"/>
              </a:rPr>
              <a:t>Faculty of Organizational Sciences</a:t>
            </a:r>
            <a:endParaRPr lang="en-GB" altLang="en-US" sz="1000" i="1" u="none" dirty="0">
              <a:solidFill>
                <a:schemeClr val="bg2"/>
              </a:solidFill>
              <a:latin typeface="Montserrat Medium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6B9F2F-1F69-4698-B85D-76591B3F92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12" y="702806"/>
            <a:ext cx="2301775" cy="94905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A863FB3-B213-4909-9EFA-5DFFDD28E0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92890" y="6453223"/>
            <a:ext cx="175186" cy="171377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0FBF81E-3A30-4209-9B48-3B1F393CC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797300"/>
            <a:ext cx="9144000" cy="229235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7363"/>
            <a:ext cx="9144000" cy="14316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A863FB3-B213-4909-9EFA-5DFFDD28E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92890" y="6453223"/>
            <a:ext cx="175186" cy="171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791639-8C34-44A3-9EE8-7D7772BD74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6298405"/>
            <a:ext cx="1166617" cy="4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B2C1839-A787-4BDB-8E07-C7D11DB09107}"/>
              </a:ext>
            </a:extLst>
          </p:cNvPr>
          <p:cNvSpPr txBox="1">
            <a:spLocks/>
          </p:cNvSpPr>
          <p:nvPr userDrawn="1"/>
        </p:nvSpPr>
        <p:spPr>
          <a:xfrm>
            <a:off x="452582" y="1122218"/>
            <a:ext cx="3128818" cy="526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3"/>
                </a:solidFill>
                <a:latin typeface="Montserrat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Contents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400"/>
            </a:lvl1pPr>
            <a:lvl2pPr marL="914400" indent="-457200">
              <a:buFont typeface="+mj-lt"/>
              <a:buAutoNum type="arabicPeriod"/>
              <a:defRPr sz="2200"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5E9C73-C176-47D3-911D-637C14AFB659}"/>
              </a:ext>
            </a:extLst>
          </p:cNvPr>
          <p:cNvSpPr txBox="1">
            <a:spLocks/>
          </p:cNvSpPr>
          <p:nvPr userDrawn="1"/>
        </p:nvSpPr>
        <p:spPr>
          <a:xfrm>
            <a:off x="452582" y="595746"/>
            <a:ext cx="3128818" cy="526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3"/>
                </a:solidFill>
                <a:latin typeface="Montserrat Semi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Table of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Titl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9DF892-DD0B-4C3F-B403-D5A2207047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6298405"/>
            <a:ext cx="1166617" cy="4810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AFB3AC4-0BF5-418C-A5F7-E81CA541AB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092890" y="6453223"/>
            <a:ext cx="175186" cy="1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9" r:id="rId4"/>
    <p:sldLayoutId id="21474836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AFB3AC4-0BF5-418C-A5F7-E81CA541AB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092890" y="6453223"/>
            <a:ext cx="175186" cy="1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AFB3AC4-0BF5-418C-A5F7-E81CA541AB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92890" y="6453223"/>
            <a:ext cx="175186" cy="1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2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ne.avramovicc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ane.avramovicc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57AC-3C26-4AB3-9B52-59EEC8DE0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62200"/>
            <a:ext cx="12192000" cy="2202180"/>
          </a:xfrm>
        </p:spPr>
        <p:txBody>
          <a:bodyPr anchor="ctr">
            <a:normAutofit/>
          </a:bodyPr>
          <a:lstStyle/>
          <a:p>
            <a:r>
              <a:rPr lang="en-GB" dirty="0"/>
              <a:t>Creating a decentralized wallet and a short introduction to Solidity programming language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5855677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Bane Avramović, </a:t>
            </a:r>
            <a:r>
              <a:rPr lang="sr-Latn-RS" dirty="0" smtClean="0">
                <a:hlinkClick r:id="rId3"/>
              </a:rPr>
              <a:t>bane.avramovicc</a:t>
            </a:r>
            <a:r>
              <a:rPr lang="en-US" dirty="0" smtClean="0">
                <a:hlinkClick r:id="rId3"/>
              </a:rPr>
              <a:t>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58B777-55FF-202D-2C95-FECFD235E1C4}"/>
              </a:ext>
            </a:extLst>
          </p:cNvPr>
          <p:cNvSpPr txBox="1"/>
          <p:nvPr/>
        </p:nvSpPr>
        <p:spPr>
          <a:xfrm>
            <a:off x="4233" y="5005916"/>
            <a:ext cx="121782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A decentralized application is an application that can operate autonomously, typically through the use of smart contracts, that run on a decentralized computing, blockchain or other distributed ledger system.</a:t>
            </a:r>
            <a:endParaRPr lang="en-US" sz="1600"/>
          </a:p>
        </p:txBody>
      </p:sp>
      <p:pic>
        <p:nvPicPr>
          <p:cNvPr id="3" name="Picture 5" descr="Diagram&#10;&#10;Description automatically generated">
            <a:extLst>
              <a:ext uri="{FF2B5EF4-FFF2-40B4-BE49-F238E27FC236}">
                <a16:creationId xmlns:a16="http://schemas.microsoft.com/office/drawing/2014/main" id="{337E5A4C-E640-B62A-5128-54C11D100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39"/>
          <a:stretch/>
        </p:blipFill>
        <p:spPr>
          <a:xfrm>
            <a:off x="2413000" y="491067"/>
            <a:ext cx="7366000" cy="35052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8748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1939" y="3013502"/>
            <a:ext cx="9783447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Choosing a right wallet for you</a:t>
            </a:r>
          </a:p>
        </p:txBody>
      </p:sp>
    </p:spTree>
    <p:extLst>
      <p:ext uri="{BB962C8B-B14F-4D97-AF65-F5344CB8AC3E}">
        <p14:creationId xmlns:p14="http://schemas.microsoft.com/office/powerpoint/2010/main" val="283149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58B777-55FF-202D-2C95-FECFD235E1C4}"/>
              </a:ext>
            </a:extLst>
          </p:cNvPr>
          <p:cNvSpPr txBox="1"/>
          <p:nvPr/>
        </p:nvSpPr>
        <p:spPr>
          <a:xfrm>
            <a:off x="4233" y="4591049"/>
            <a:ext cx="1217824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+mn-lt"/>
                <a:cs typeface="+mn-lt"/>
              </a:rPr>
              <a:t>Some of the other popular wallets that can be used are: </a:t>
            </a:r>
          </a:p>
          <a:p>
            <a:endParaRPr lang="en-US" sz="16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err="1">
                <a:ea typeface="+mn-lt"/>
                <a:cs typeface="+mn-lt"/>
              </a:rPr>
              <a:t>MetaMask</a:t>
            </a:r>
            <a:r>
              <a:rPr lang="en-US" sz="1600" b="1" dirty="0">
                <a:ea typeface="+mn-lt"/>
                <a:cs typeface="+mn-lt"/>
              </a:rPr>
              <a:t> </a:t>
            </a:r>
            <a:r>
              <a:rPr lang="en-US" sz="1600" dirty="0">
                <a:ea typeface="+mn-lt"/>
                <a:cs typeface="+mn-lt"/>
              </a:rPr>
              <a:t>– Overall Best </a:t>
            </a:r>
            <a:r>
              <a:rPr lang="en-US" sz="1600" dirty="0" err="1">
                <a:ea typeface="+mn-lt"/>
                <a:cs typeface="+mn-lt"/>
              </a:rPr>
              <a:t>DeFi</a:t>
            </a:r>
            <a:r>
              <a:rPr lang="en-US" sz="1600" dirty="0">
                <a:ea typeface="+mn-lt"/>
                <a:cs typeface="+mn-lt"/>
              </a:rPr>
              <a:t> Wallet for 2022 with 30 million active users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Crypto.com </a:t>
            </a:r>
            <a:r>
              <a:rPr lang="en-US" sz="1600" dirty="0" err="1">
                <a:ea typeface="+mn-lt"/>
                <a:cs typeface="+mn-lt"/>
              </a:rPr>
              <a:t>DeFi</a:t>
            </a:r>
            <a:r>
              <a:rPr lang="en-US" sz="1600" dirty="0">
                <a:ea typeface="+mn-lt"/>
                <a:cs typeface="+mn-lt"/>
              </a:rPr>
              <a:t> Wallet – Top </a:t>
            </a:r>
            <a:r>
              <a:rPr lang="en-US" sz="1600" dirty="0" err="1">
                <a:ea typeface="+mn-lt"/>
                <a:cs typeface="+mn-lt"/>
              </a:rPr>
              <a:t>DeFi</a:t>
            </a:r>
            <a:r>
              <a:rPr lang="en-US" sz="1600" dirty="0">
                <a:ea typeface="+mn-lt"/>
                <a:cs typeface="+mn-lt"/>
              </a:rPr>
              <a:t> Crypto Wallet with Low Fees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ZenGo – </a:t>
            </a:r>
            <a:r>
              <a:rPr lang="en-US" sz="1600" dirty="0" err="1">
                <a:ea typeface="+mn-lt"/>
                <a:cs typeface="+mn-lt"/>
              </a:rPr>
              <a:t>DeFi</a:t>
            </a:r>
            <a:r>
              <a:rPr lang="en-US" sz="1600" dirty="0">
                <a:ea typeface="+mn-lt"/>
                <a:cs typeface="+mn-lt"/>
              </a:rPr>
              <a:t> Dapp Compatible Wallet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Trust Wallet – Best </a:t>
            </a:r>
            <a:r>
              <a:rPr lang="en-US" sz="1600" dirty="0" err="1">
                <a:ea typeface="+mn-lt"/>
                <a:cs typeface="+mn-lt"/>
              </a:rPr>
              <a:t>DeFi</a:t>
            </a:r>
            <a:r>
              <a:rPr lang="en-US" sz="1600" dirty="0">
                <a:ea typeface="+mn-lt"/>
                <a:cs typeface="+mn-lt"/>
              </a:rPr>
              <a:t> Wallet for Asset Selection</a:t>
            </a:r>
            <a:endParaRPr lang="en-US" dirty="0"/>
          </a:p>
        </p:txBody>
      </p:sp>
      <p:pic>
        <p:nvPicPr>
          <p:cNvPr id="2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FB9486-2ADE-6D07-7F24-28B9536B6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488176"/>
            <a:ext cx="7366000" cy="35109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92262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1" y="2644171"/>
            <a:ext cx="12192001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 Introduction to solidity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427790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58B777-55FF-202D-2C95-FECFD235E1C4}"/>
              </a:ext>
            </a:extLst>
          </p:cNvPr>
          <p:cNvSpPr txBox="1"/>
          <p:nvPr/>
        </p:nvSpPr>
        <p:spPr>
          <a:xfrm>
            <a:off x="13198" y="4378387"/>
            <a:ext cx="1217824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Solidity is a statically-typed programming language designed for developing smart contracts that run on the Ethereum Virtual Machine.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Smart contracts are programs that are executed inside a peer-to-peer network where nobody has special authority over the execution, and thus they allow to implement tokens of value, ownership, voting and other kinds of logics. 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For coding using solidity the most popular tool is </a:t>
            </a:r>
            <a:r>
              <a:rPr lang="en-US" sz="1600" dirty="0">
                <a:ea typeface="+mn-lt"/>
                <a:cs typeface="+mn-lt"/>
              </a:rPr>
              <a:t>Remix - an integrated development environment or IDE, which can help in writing, compiling and debugging Solidity code.</a:t>
            </a:r>
            <a:endParaRPr lang="en-US" sz="1600" dirty="0"/>
          </a:p>
        </p:txBody>
      </p:sp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1D3493B6-5FE8-07C6-2BC8-FC074E435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506" y="374537"/>
            <a:ext cx="7368988" cy="35181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8668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0F2D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5" name="AutoShape 4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0F2D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6" name="AutoShape 6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0F2D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7" name="AutoShape 8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0F2D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8" name="AutoShape 10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0F2D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8808" y="1905507"/>
            <a:ext cx="9289723" cy="3046988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FEFC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Thank you for your attention!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C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EFC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EFC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FEFC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43952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57AC-3C26-4AB3-9B52-59EEC8DE0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62200"/>
            <a:ext cx="12192000" cy="2202180"/>
          </a:xfrm>
        </p:spPr>
        <p:txBody>
          <a:bodyPr anchor="ctr">
            <a:normAutofit/>
          </a:bodyPr>
          <a:lstStyle/>
          <a:p>
            <a:r>
              <a:rPr lang="en-GB" dirty="0"/>
              <a:t>Creating a decentralized wallet and a short introduction to Solidity programming language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5855677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Bane Avramović, </a:t>
            </a:r>
            <a:r>
              <a:rPr lang="sr-Latn-RS" dirty="0" smtClean="0">
                <a:hlinkClick r:id="rId3"/>
              </a:rPr>
              <a:t>bane.avramovicc</a:t>
            </a:r>
            <a:r>
              <a:rPr lang="en-US" dirty="0" smtClean="0">
                <a:hlinkClick r:id="rId3"/>
              </a:rPr>
              <a:t>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6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A97799-11D5-41F0-A6D6-304F5135B5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GB" dirty="0"/>
              <a:t>What is decentralized finance</a:t>
            </a:r>
          </a:p>
          <a:p>
            <a:r>
              <a:rPr lang="en-GB" dirty="0"/>
              <a:t>Decentralized finance vs Centralized finance</a:t>
            </a:r>
          </a:p>
          <a:p>
            <a:r>
              <a:rPr lang="en-GB" dirty="0"/>
              <a:t>What are decentralized applications </a:t>
            </a:r>
          </a:p>
          <a:p>
            <a:r>
              <a:rPr lang="en-GB" dirty="0"/>
              <a:t>Choosing a right wallet for you</a:t>
            </a:r>
          </a:p>
          <a:p>
            <a:r>
              <a:rPr lang="en-GB" dirty="0"/>
              <a:t>Introduction to solidity programming language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57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9100" y="3013502"/>
            <a:ext cx="11529118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What is decentralized finance (DeFi)</a:t>
            </a:r>
          </a:p>
        </p:txBody>
      </p:sp>
    </p:spTree>
    <p:extLst>
      <p:ext uri="{BB962C8B-B14F-4D97-AF65-F5344CB8AC3E}">
        <p14:creationId xmlns:p14="http://schemas.microsoft.com/office/powerpoint/2010/main" val="211877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632960"/>
            <a:ext cx="1219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/>
              <a:t>Decentralized finance, or DeFi, uses emerging technology to remove third parties and centralized institutions from financial transactions.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/>
              <a:t>The components of DeFi are stablecoins, software, and hardware that enables the development of applications.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/>
              <a:t>The infrastructure for DeFi and its regulation are constantly evolving.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/>
              <a:t>DeFi space is still unregulated and it has a lot of scams surrounding it. </a:t>
            </a:r>
          </a:p>
        </p:txBody>
      </p:sp>
      <p:sp>
        <p:nvSpPr>
          <p:cNvPr id="4" name="AutoShape 2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2416565" y="312738"/>
            <a:ext cx="7358870" cy="351089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AutoShape 4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7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83756" y="3013502"/>
            <a:ext cx="3999813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DeFi vs CeFi</a:t>
            </a:r>
          </a:p>
        </p:txBody>
      </p:sp>
    </p:spTree>
    <p:extLst>
      <p:ext uri="{BB962C8B-B14F-4D97-AF65-F5344CB8AC3E}">
        <p14:creationId xmlns:p14="http://schemas.microsoft.com/office/powerpoint/2010/main" val="289244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ecentralized Finance vs. Traditional Finance: What You Need To Know | by  Stably | WE'RE HIRING 👋 | Stably | Medium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6"/>
          <a:stretch/>
        </p:blipFill>
        <p:spPr bwMode="auto">
          <a:xfrm>
            <a:off x="2415540" y="294132"/>
            <a:ext cx="7360920" cy="35112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0" y="4263628"/>
            <a:ext cx="121920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 dirty="0"/>
              <a:t>Doing a side by side comparison of CeFi and DeFi is very much possible. Some of the criteria we can take in </a:t>
            </a:r>
            <a:r>
              <a:rPr lang="en-US" sz="1500" dirty="0" err="1"/>
              <a:t>considoration</a:t>
            </a:r>
            <a:r>
              <a:rPr lang="en-US" sz="1500" dirty="0"/>
              <a:t> are: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b="1" dirty="0"/>
              <a:t>Regulatory compliance and KYC -  </a:t>
            </a:r>
            <a:r>
              <a:rPr lang="en-US" sz="1500" dirty="0"/>
              <a:t>CeFi abides by regulations in the country where it operates, following KYC and anti-money laundering. DeFi remains largely unregulated and doesn’t require KYC.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b="1" dirty="0"/>
              <a:t>Third-party reliance – </a:t>
            </a:r>
            <a:r>
              <a:rPr lang="en-US" sz="1500" dirty="0" err="1"/>
              <a:t>CeFi</a:t>
            </a:r>
            <a:r>
              <a:rPr lang="en-US" sz="1500" dirty="0"/>
              <a:t> users depend on trusted third parties to access finance, but for </a:t>
            </a:r>
            <a:r>
              <a:rPr lang="en-US" sz="1500" dirty="0" err="1"/>
              <a:t>DeFi</a:t>
            </a:r>
            <a:r>
              <a:rPr lang="en-US" sz="1500" dirty="0"/>
              <a:t> that isn’t the case.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b="1" dirty="0"/>
              <a:t>Custody  - </a:t>
            </a:r>
            <a:r>
              <a:rPr lang="en-US" sz="1500" dirty="0"/>
              <a:t>Users are not in control of their assets. DeFi only allows crypto-to-crypto on-ramps, but users are in complete control. </a:t>
            </a:r>
          </a:p>
          <a:p>
            <a:r>
              <a:rPr lang="en-US" sz="1500" dirty="0"/>
              <a:t>There are some other criteria worth mentioning like: platform development, transprency and security. </a:t>
            </a:r>
          </a:p>
        </p:txBody>
      </p:sp>
    </p:spTree>
    <p:extLst>
      <p:ext uri="{BB962C8B-B14F-4D97-AF65-F5344CB8AC3E}">
        <p14:creationId xmlns:p14="http://schemas.microsoft.com/office/powerpoint/2010/main" val="357671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op 33 Decentralised Exchanges (DEX)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31877" r="3176" b="5968"/>
          <a:stretch/>
        </p:blipFill>
        <p:spPr bwMode="auto">
          <a:xfrm>
            <a:off x="-2" y="-2"/>
            <a:ext cx="6035040" cy="37490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20" name="Picture 4" descr="Crypto exchange: How FTX can kick Binance from the thron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60" y="3108960"/>
            <a:ext cx="6035040" cy="37490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ight Arrow 2"/>
          <p:cNvSpPr/>
          <p:nvPr/>
        </p:nvSpPr>
        <p:spPr>
          <a:xfrm flipH="1">
            <a:off x="6530340" y="1409698"/>
            <a:ext cx="3543300" cy="9296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 33 DeFi exchanges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179320" y="4518660"/>
            <a:ext cx="3543300" cy="9296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 8 CeFi Exchanges</a:t>
            </a:r>
          </a:p>
        </p:txBody>
      </p:sp>
    </p:spTree>
    <p:extLst>
      <p:ext uri="{BB962C8B-B14F-4D97-AF65-F5344CB8AC3E}">
        <p14:creationId xmlns:p14="http://schemas.microsoft.com/office/powerpoint/2010/main" val="74830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ecentralized Finance (DeFi) - A business guide to understanding benefits,  applications and risk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644171"/>
            <a:ext cx="12191999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What are decentralized applications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</a:rPr>
              <a:t>(dApps)</a:t>
            </a:r>
          </a:p>
        </p:txBody>
      </p:sp>
    </p:spTree>
    <p:extLst>
      <p:ext uri="{BB962C8B-B14F-4D97-AF65-F5344CB8AC3E}">
        <p14:creationId xmlns:p14="http://schemas.microsoft.com/office/powerpoint/2010/main" val="166924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4C297C6-DF2F-0EB5-EAB7-F6A7C3EDF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1" y="482601"/>
            <a:ext cx="7365998" cy="35051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58B777-55FF-202D-2C95-FECFD235E1C4}"/>
              </a:ext>
            </a:extLst>
          </p:cNvPr>
          <p:cNvSpPr txBox="1"/>
          <p:nvPr/>
        </p:nvSpPr>
        <p:spPr>
          <a:xfrm>
            <a:off x="4233" y="4624916"/>
            <a:ext cx="1217824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Traditional definitions of a decentralized application require a </a:t>
            </a:r>
            <a:r>
              <a:rPr lang="en-US" sz="1600" dirty="0" err="1">
                <a:ea typeface="+mn-lt"/>
                <a:cs typeface="+mn-lt"/>
              </a:rPr>
              <a:t>dApp</a:t>
            </a:r>
            <a:r>
              <a:rPr lang="en-US" sz="1600" dirty="0">
                <a:ea typeface="+mn-lt"/>
                <a:cs typeface="+mn-lt"/>
              </a:rPr>
              <a:t> to be open-source.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ea typeface="+mn-lt"/>
                <a:cs typeface="+mn-lt"/>
              </a:rPr>
              <a:t>dApps</a:t>
            </a:r>
            <a:r>
              <a:rPr lang="en-US" sz="1600" dirty="0">
                <a:ea typeface="+mn-lt"/>
                <a:cs typeface="+mn-lt"/>
              </a:rPr>
              <a:t> also have a public, decentralized blockchain that is used by the application to keep a cryptographic record of data, including historical transactions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Smart contracts are used by developers to maintain data on the block chain and to execute operations. Multiple smart contracts can be developed for a single </a:t>
            </a:r>
            <a:r>
              <a:rPr lang="en-US" sz="1600" dirty="0" err="1">
                <a:ea typeface="+mn-lt"/>
                <a:cs typeface="+mn-lt"/>
              </a:rPr>
              <a:t>dApp</a:t>
            </a:r>
            <a:r>
              <a:rPr lang="en-US" sz="1600" dirty="0">
                <a:ea typeface="+mn-lt"/>
                <a:cs typeface="+mn-lt"/>
              </a:rPr>
              <a:t> to handle more complex operations. Over 75% of </a:t>
            </a:r>
            <a:r>
              <a:rPr lang="en-US" sz="1600" dirty="0" err="1">
                <a:ea typeface="+mn-lt"/>
                <a:cs typeface="+mn-lt"/>
              </a:rPr>
              <a:t>DApps</a:t>
            </a:r>
            <a:r>
              <a:rPr lang="en-US" sz="1600" dirty="0">
                <a:ea typeface="+mn-lt"/>
                <a:cs typeface="+mn-lt"/>
              </a:rPr>
              <a:t> are supported by a single smart contract, with the remainder using multiple smart contracts.</a:t>
            </a:r>
          </a:p>
        </p:txBody>
      </p:sp>
    </p:spTree>
    <p:extLst>
      <p:ext uri="{BB962C8B-B14F-4D97-AF65-F5344CB8AC3E}">
        <p14:creationId xmlns:p14="http://schemas.microsoft.com/office/powerpoint/2010/main" val="4033016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00F2D"/>
      </a:dk1>
      <a:lt1>
        <a:srgbClr val="FEFCFF"/>
      </a:lt1>
      <a:dk2>
        <a:srgbClr val="100F2D"/>
      </a:dk2>
      <a:lt2>
        <a:srgbClr val="FEFCFF"/>
      </a:lt2>
      <a:accent1>
        <a:srgbClr val="3DB2F8"/>
      </a:accent1>
      <a:accent2>
        <a:srgbClr val="E44D99"/>
      </a:accent2>
      <a:accent3>
        <a:srgbClr val="8E57DD"/>
      </a:accent3>
      <a:accent4>
        <a:srgbClr val="8E57DD"/>
      </a:accent4>
      <a:accent5>
        <a:srgbClr val="8E57DD"/>
      </a:accent5>
      <a:accent6>
        <a:srgbClr val="8E57DD"/>
      </a:accent6>
      <a:hlink>
        <a:srgbClr val="E44D99"/>
      </a:hlink>
      <a:folHlink>
        <a:srgbClr val="3DB2F8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100F2D"/>
      </a:dk1>
      <a:lt1>
        <a:srgbClr val="FEFCFF"/>
      </a:lt1>
      <a:dk2>
        <a:srgbClr val="100F2D"/>
      </a:dk2>
      <a:lt2>
        <a:srgbClr val="FEFCFF"/>
      </a:lt2>
      <a:accent1>
        <a:srgbClr val="3DB2F8"/>
      </a:accent1>
      <a:accent2>
        <a:srgbClr val="E44D99"/>
      </a:accent2>
      <a:accent3>
        <a:srgbClr val="8E57DD"/>
      </a:accent3>
      <a:accent4>
        <a:srgbClr val="8E57DD"/>
      </a:accent4>
      <a:accent5>
        <a:srgbClr val="8E57DD"/>
      </a:accent5>
      <a:accent6>
        <a:srgbClr val="8E57DD"/>
      </a:accent6>
      <a:hlink>
        <a:srgbClr val="E44D99"/>
      </a:hlink>
      <a:folHlink>
        <a:srgbClr val="3DB2F8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1">
      <a:dk1>
        <a:srgbClr val="100F2D"/>
      </a:dk1>
      <a:lt1>
        <a:srgbClr val="FEFCFF"/>
      </a:lt1>
      <a:dk2>
        <a:srgbClr val="100F2D"/>
      </a:dk2>
      <a:lt2>
        <a:srgbClr val="FEFCFF"/>
      </a:lt2>
      <a:accent1>
        <a:srgbClr val="3DB2F8"/>
      </a:accent1>
      <a:accent2>
        <a:srgbClr val="E44D99"/>
      </a:accent2>
      <a:accent3>
        <a:srgbClr val="8E57DD"/>
      </a:accent3>
      <a:accent4>
        <a:srgbClr val="8E57DD"/>
      </a:accent4>
      <a:accent5>
        <a:srgbClr val="8E57DD"/>
      </a:accent5>
      <a:accent6>
        <a:srgbClr val="8E57DD"/>
      </a:accent6>
      <a:hlink>
        <a:srgbClr val="E44D99"/>
      </a:hlink>
      <a:folHlink>
        <a:srgbClr val="3DB2F8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307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Montserrat Medium</vt:lpstr>
      <vt:lpstr>Montserrat SemiBold</vt:lpstr>
      <vt:lpstr>Wingdings</vt:lpstr>
      <vt:lpstr>Office Theme</vt:lpstr>
      <vt:lpstr>Office Theme</vt:lpstr>
      <vt:lpstr>1_Office Theme</vt:lpstr>
      <vt:lpstr>Creating a decentralized wallet and a short introduction to Solidity programming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a decentralized wallet and a short introduction to Solidity programming language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Bane Avramovic</cp:lastModifiedBy>
  <cp:revision>135</cp:revision>
  <dcterms:created xsi:type="dcterms:W3CDTF">2022-10-16T13:21:43Z</dcterms:created>
  <dcterms:modified xsi:type="dcterms:W3CDTF">2022-11-03T07:46:22Z</dcterms:modified>
</cp:coreProperties>
</file>