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1" r:id="rId6"/>
    <p:sldId id="262" r:id="rId7"/>
    <p:sldId id="268" r:id="rId8"/>
    <p:sldId id="276" r:id="rId9"/>
    <p:sldId id="265" r:id="rId10"/>
    <p:sldId id="264" r:id="rId11"/>
    <p:sldId id="266" r:id="rId12"/>
    <p:sldId id="277" r:id="rId13"/>
    <p:sldId id="267" r:id="rId14"/>
    <p:sldId id="272" r:id="rId15"/>
    <p:sldId id="274" r:id="rId16"/>
    <p:sldId id="275" r:id="rId17"/>
    <p:sldId id="260" r:id="rId18"/>
    <p:sldId id="299" r:id="rId19"/>
    <p:sldId id="269" r:id="rId20"/>
    <p:sldId id="278" r:id="rId21"/>
    <p:sldId id="270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73" r:id="rId38"/>
    <p:sldId id="294" r:id="rId39"/>
    <p:sldId id="295" r:id="rId40"/>
    <p:sldId id="296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8F4622-ED75-4311-8466-DE9EB1EB4964}">
          <p14:sldIdLst>
            <p14:sldId id="256"/>
            <p14:sldId id="257"/>
            <p14:sldId id="258"/>
            <p14:sldId id="259"/>
            <p14:sldId id="261"/>
            <p14:sldId id="262"/>
            <p14:sldId id="268"/>
            <p14:sldId id="276"/>
            <p14:sldId id="265"/>
            <p14:sldId id="264"/>
            <p14:sldId id="266"/>
            <p14:sldId id="277"/>
            <p14:sldId id="267"/>
            <p14:sldId id="272"/>
            <p14:sldId id="274"/>
            <p14:sldId id="275"/>
            <p14:sldId id="260"/>
            <p14:sldId id="299"/>
            <p14:sldId id="269"/>
            <p14:sldId id="278"/>
            <p14:sldId id="270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73"/>
            <p14:sldId id="294"/>
            <p14:sldId id="295"/>
            <p14:sldId id="296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F45645-3577-0052-5036-9C79DAE73EB2}" name="Vukasin Despotovic" initials="VD" userId="c168154af5e4156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AE4"/>
    <a:srgbClr val="E44D99"/>
    <a:srgbClr val="100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Wallets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UTILITIES</c:v>
                </c:pt>
                <c:pt idx="1">
                  <c:v>METAVERSES</c:v>
                </c:pt>
                <c:pt idx="2">
                  <c:v>GAMING</c:v>
                </c:pt>
                <c:pt idx="3">
                  <c:v>COLLECTIBLES</c:v>
                </c:pt>
                <c:pt idx="4">
                  <c:v>ART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186833</c:v>
                </c:pt>
                <c:pt idx="1">
                  <c:v>17018</c:v>
                </c:pt>
                <c:pt idx="2">
                  <c:v>180169</c:v>
                </c:pt>
                <c:pt idx="3">
                  <c:v>161541</c:v>
                </c:pt>
                <c:pt idx="4">
                  <c:v>47361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73-4161-8C81-52E8D7024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156021360"/>
        <c:axId val="1156021776"/>
      </c:barChart>
      <c:catAx>
        <c:axId val="115602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776"/>
        <c:crosses val="autoZero"/>
        <c:auto val="1"/>
        <c:lblAlgn val="ctr"/>
        <c:lblOffset val="100"/>
        <c:noMultiLvlLbl val="0"/>
      </c:catAx>
      <c:valAx>
        <c:axId val="115602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360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Wallets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UTILITIES</c:v>
                </c:pt>
                <c:pt idx="1">
                  <c:v>METAVERSES</c:v>
                </c:pt>
                <c:pt idx="2">
                  <c:v>GAMING</c:v>
                </c:pt>
                <c:pt idx="3">
                  <c:v>COLLECTIBLES</c:v>
                </c:pt>
                <c:pt idx="4">
                  <c:v>ART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1293432</c:v>
                </c:pt>
                <c:pt idx="1">
                  <c:v>24703</c:v>
                </c:pt>
                <c:pt idx="2">
                  <c:v>1204490</c:v>
                </c:pt>
                <c:pt idx="3">
                  <c:v>402201</c:v>
                </c:pt>
                <c:pt idx="4">
                  <c:v>103743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73-4161-8C81-52E8D7024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156021360"/>
        <c:axId val="1156021776"/>
      </c:barChart>
      <c:catAx>
        <c:axId val="115602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776"/>
        <c:crosses val="autoZero"/>
        <c:auto val="1"/>
        <c:lblAlgn val="ctr"/>
        <c:lblOffset val="100"/>
        <c:noMultiLvlLbl val="0"/>
      </c:catAx>
      <c:valAx>
        <c:axId val="115602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360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Wallets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$116,269,654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EFF-42A4-B1AF-A4C487D59D2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$ 76,210,005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EFF-42A4-B1AF-A4C487D59D2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$ 37,925,607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EFF-42A4-B1AF-A4C487D59D2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$537,774,443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EFF-42A4-B1AF-A4C487D59D2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   $ 125,498,874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EFF-42A4-B1AF-A4C487D59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UTILITIES</c:v>
                </c:pt>
                <c:pt idx="1">
                  <c:v>METAVERSES</c:v>
                </c:pt>
                <c:pt idx="2">
                  <c:v>GAMING</c:v>
                </c:pt>
                <c:pt idx="3">
                  <c:v>COLLECTIBLES</c:v>
                </c:pt>
                <c:pt idx="4">
                  <c:v>ART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116269654</c:v>
                </c:pt>
                <c:pt idx="1">
                  <c:v>76210005</c:v>
                </c:pt>
                <c:pt idx="2">
                  <c:v>37925607</c:v>
                </c:pt>
                <c:pt idx="3">
                  <c:v>537774443</c:v>
                </c:pt>
                <c:pt idx="4">
                  <c:v>125498874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73-4161-8C81-52E8D7024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156021360"/>
        <c:axId val="1156021776"/>
      </c:barChart>
      <c:catAx>
        <c:axId val="115602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776"/>
        <c:crosses val="autoZero"/>
        <c:auto val="1"/>
        <c:lblAlgn val="ctr"/>
        <c:lblOffset val="100"/>
        <c:noMultiLvlLbl val="0"/>
      </c:catAx>
      <c:valAx>
        <c:axId val="115602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021360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BEAC0-DE48-4102-94B9-9B44492ED54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5618-B144-4C55-B237-E746DF1F08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4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749c491dcb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1749c491dc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49c491dcb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1749c491dc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749c491dcb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749c491dc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749c491dcb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1749c491dc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749c491dcb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749c491dc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749c491dcb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749c491dc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749c491dcb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749c491dc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749c491dcb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749c491dc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749c491dcb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1749c491dc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749c491dcb_0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749c491dcb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749c491dcb_0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1749c491dc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749c491dcb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749c491dc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749c491dcb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1749c491dcb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749c491dcb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749c491dcb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749c491dcb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749c491dc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749c491dc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749c491dc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EB9B-33F2-4FE9-A996-86F2B8C2D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6648"/>
            <a:ext cx="9144000" cy="1431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DF3B5D70-9A1F-4D27-AAF2-43134E09C8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136525"/>
            <a:ext cx="9144000" cy="36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/>
            <a:r>
              <a:rPr lang="en-US" altLang="en-US" sz="1000" i="1" u="none" dirty="0">
                <a:solidFill>
                  <a:schemeClr val="bg2"/>
                </a:solidFill>
                <a:latin typeface="Montserrat Medium" pitchFamily="2" charset="0"/>
              </a:rPr>
              <a:t>University of Belgrade</a:t>
            </a:r>
            <a:endParaRPr lang="en-GB" altLang="en-US" sz="1000" i="1" u="none" dirty="0">
              <a:solidFill>
                <a:schemeClr val="bg2"/>
              </a:solidFill>
              <a:latin typeface="Montserrat Medium" pitchFamily="2" charset="0"/>
            </a:endParaRPr>
          </a:p>
          <a:p>
            <a:pPr algn="ctr"/>
            <a:r>
              <a:rPr lang="en-US" altLang="en-US" sz="1000" i="1" u="none" dirty="0">
                <a:solidFill>
                  <a:schemeClr val="bg2"/>
                </a:solidFill>
                <a:latin typeface="Montserrat Medium" pitchFamily="2" charset="0"/>
              </a:rPr>
              <a:t>Faculty of Organizational Sciences</a:t>
            </a:r>
            <a:endParaRPr lang="en-GB" altLang="en-US" sz="1000" i="1" u="none" dirty="0">
              <a:solidFill>
                <a:schemeClr val="bg2"/>
              </a:solidFill>
              <a:latin typeface="Montserrat Mediu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6B9F2F-1F69-4698-B85D-76591B3F92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12" y="702806"/>
            <a:ext cx="2301775" cy="94905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A863FB3-B213-4909-9EFA-5DFFDD28E0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2890" y="6453223"/>
            <a:ext cx="175186" cy="17137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FBF81E-3A30-4209-9B48-3B1F393CC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797300"/>
            <a:ext cx="9144000" cy="22923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36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EB9B-33F2-4FE9-A996-86F2B8C2D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7363"/>
            <a:ext cx="9144000" cy="1431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A863FB3-B213-4909-9EFA-5DFFDD28E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2890" y="6453223"/>
            <a:ext cx="175186" cy="171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91639-8C34-44A3-9EE8-7D7772BD74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6298405"/>
            <a:ext cx="1166617" cy="4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2C1839-A787-4BDB-8E07-C7D11DB09107}"/>
              </a:ext>
            </a:extLst>
          </p:cNvPr>
          <p:cNvSpPr txBox="1">
            <a:spLocks/>
          </p:cNvSpPr>
          <p:nvPr userDrawn="1"/>
        </p:nvSpPr>
        <p:spPr>
          <a:xfrm>
            <a:off x="452582" y="1122218"/>
            <a:ext cx="3128818" cy="52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3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Contents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EFA307-79E3-437E-A5AC-469F14D08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8599" y="1016000"/>
            <a:ext cx="7315201" cy="4794249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2400"/>
            </a:lvl1pPr>
            <a:lvl2pPr marL="914400" indent="-457200">
              <a:buFont typeface="+mj-lt"/>
              <a:buAutoNum type="arabicPeriod"/>
              <a:defRPr sz="2200"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5E9C73-C176-47D3-911D-637C14AFB659}"/>
              </a:ext>
            </a:extLst>
          </p:cNvPr>
          <p:cNvSpPr txBox="1">
            <a:spLocks/>
          </p:cNvSpPr>
          <p:nvPr userDrawn="1"/>
        </p:nvSpPr>
        <p:spPr>
          <a:xfrm>
            <a:off x="452582" y="595746"/>
            <a:ext cx="3128818" cy="52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3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Table of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9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Titl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16196-8AB6-4D51-87E5-7C9108534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11300"/>
            <a:ext cx="10515600" cy="457835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DF892-DD0B-4C3F-B403-D5A220704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6298405"/>
            <a:ext cx="1166617" cy="4810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EC9DAB-BF61-431A-8A72-63E6E86F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144000" cy="67042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92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16196-8AB6-4D51-87E5-7C9108534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43101"/>
            <a:ext cx="10515600" cy="414655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DF892-DD0B-4C3F-B403-D5A220704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6298405"/>
            <a:ext cx="1166617" cy="4810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B4562A-464A-4FF8-9F9B-07AE025A1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144000" cy="67042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515EA6-8401-42EE-8EAC-56AED2BE2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1041400"/>
            <a:ext cx="9144000" cy="36830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57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ith Title and Subtitle">
  <p:cSld name="1_Section with Title and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831850" y="1943101"/>
            <a:ext cx="10515600" cy="41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C"/>
              </a:buClr>
              <a:buSzPts val="1600"/>
              <a:buNone/>
              <a:defRPr sz="1600">
                <a:solidFill>
                  <a:srgbClr val="8888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C"/>
              </a:buClr>
              <a:buSzPts val="1600"/>
              <a:buNone/>
              <a:defRPr sz="1600">
                <a:solidFill>
                  <a:srgbClr val="8888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C"/>
              </a:buClr>
              <a:buSzPts val="1600"/>
              <a:buNone/>
              <a:defRPr sz="1600">
                <a:solidFill>
                  <a:srgbClr val="8888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C"/>
              </a:buClr>
              <a:buSzPts val="1600"/>
              <a:buNone/>
              <a:defRPr sz="1600">
                <a:solidFill>
                  <a:srgbClr val="88888C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287" y="6298405"/>
            <a:ext cx="1166617" cy="4810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0"/>
          <p:cNvSpPr txBox="1">
            <a:spLocks noGrp="1"/>
          </p:cNvSpPr>
          <p:nvPr>
            <p:ph type="ctrTitle"/>
          </p:nvPr>
        </p:nvSpPr>
        <p:spPr>
          <a:xfrm>
            <a:off x="831850" y="215900"/>
            <a:ext cx="9144000" cy="67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  <a:defRPr sz="4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2"/>
          </p:nvPr>
        </p:nvSpPr>
        <p:spPr>
          <a:xfrm>
            <a:off x="831850" y="1041400"/>
            <a:ext cx="914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75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86FDE-70F5-450F-9D05-C320D79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"/>
            <a:ext cx="10515600" cy="988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D2D5A-CECF-4396-8A07-B0BD3FC2E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5900"/>
            <a:ext cx="10515600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AFB3AC4-0BF5-418C-A5F7-E81CA541ABF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92890" y="6453223"/>
            <a:ext cx="175186" cy="1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7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9" r:id="rId4"/>
    <p:sldLayoutId id="214748365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4.jpg"/><Relationship Id="rId3" Type="http://schemas.openxmlformats.org/officeDocument/2006/relationships/image" Target="../media/image39.jpg"/><Relationship Id="rId7" Type="http://schemas.openxmlformats.org/officeDocument/2006/relationships/image" Target="../media/image41.jp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11" Type="http://schemas.openxmlformats.org/officeDocument/2006/relationships/image" Target="../media/image42.jpg"/><Relationship Id="rId5" Type="http://schemas.openxmlformats.org/officeDocument/2006/relationships/image" Target="../media/image49.jpg"/><Relationship Id="rId15" Type="http://schemas.openxmlformats.org/officeDocument/2006/relationships/image" Target="../media/image56.jpg"/><Relationship Id="rId10" Type="http://schemas.openxmlformats.org/officeDocument/2006/relationships/image" Target="../media/image52.jpg"/><Relationship Id="rId4" Type="http://schemas.openxmlformats.org/officeDocument/2006/relationships/image" Target="../media/image48.jpg"/><Relationship Id="rId9" Type="http://schemas.openxmlformats.org/officeDocument/2006/relationships/image" Target="../media/image51.jpg"/><Relationship Id="rId1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57AC-3C26-4AB3-9B52-59EEC8DE0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Current state of NFTs and how they are made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67621-C233-B670-F26D-CD9DF87C8256}"/>
              </a:ext>
            </a:extLst>
          </p:cNvPr>
          <p:cNvSpPr txBox="1">
            <a:spLocks/>
          </p:cNvSpPr>
          <p:nvPr/>
        </p:nvSpPr>
        <p:spPr>
          <a:xfrm>
            <a:off x="1524000" y="4168773"/>
            <a:ext cx="9144000" cy="1431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r>
              <a:rPr lang="en-GB" sz="2500" dirty="0">
                <a:solidFill>
                  <a:schemeClr val="tx1"/>
                </a:solidFill>
              </a:rPr>
              <a:t>Vuka</a:t>
            </a:r>
            <a:r>
              <a:rPr lang="sr-Latn-RS" sz="2500" dirty="0">
                <a:solidFill>
                  <a:schemeClr val="tx1"/>
                </a:solidFill>
              </a:rPr>
              <a:t>šin Despotović</a:t>
            </a:r>
            <a:r>
              <a:rPr lang="en-US" sz="2500" dirty="0">
                <a:solidFill>
                  <a:schemeClr val="tx1"/>
                </a:solidFill>
              </a:rPr>
              <a:t> - despotovic@ooxcit.com</a:t>
            </a:r>
            <a:endParaRPr lang="sr-Latn-RS" sz="2500" dirty="0">
              <a:solidFill>
                <a:srgbClr val="935AE4"/>
              </a:solidFill>
            </a:endParaRPr>
          </a:p>
          <a:p>
            <a:r>
              <a:rPr lang="sr-Latn-RS" sz="2500" dirty="0">
                <a:solidFill>
                  <a:schemeClr val="tx1"/>
                </a:solidFill>
              </a:rPr>
              <a:t>Konstantin Đuričković</a:t>
            </a:r>
            <a:r>
              <a:rPr lang="en-US" sz="2500" dirty="0">
                <a:solidFill>
                  <a:schemeClr val="tx1"/>
                </a:solidFill>
              </a:rPr>
              <a:t> - konstantin@ooxcit.com</a:t>
            </a:r>
            <a:endParaRPr lang="en-GB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Gaming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84725F-83F6-02E9-6083-B76F7626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72854"/>
            <a:ext cx="10515600" cy="457835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PLAY 2 EARN MODEL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Items as NFT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Characters as NFT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Development Funding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C8FCD-E6BF-C665-AB87-2357CB2F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0" y="2686050"/>
            <a:ext cx="2466975" cy="264128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25853F-B664-589C-5B3C-62E9B5B43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96" y="1805758"/>
            <a:ext cx="3106204" cy="1623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89C17-9643-DC26-7BB5-0864C590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563" y="3596096"/>
            <a:ext cx="1838870" cy="25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3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Metaverses</a:t>
            </a:r>
            <a:endParaRPr lang="en-GB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838A51E-566A-D412-2D46-CB1510779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1972854"/>
            <a:ext cx="5754082" cy="4578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chemeClr val="accent3"/>
                </a:solidFill>
              </a:rPr>
              <a:t>Metaverse is a perpetual and persistent multiuser virtual environment unifying digital and physical reality.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NFTs provide: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Ownership of virtual assets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Access to exclusive content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Governance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pPr>
              <a:lnSpc>
                <a:spcPct val="100000"/>
              </a:lnSpc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endParaRPr lang="en-GB" b="1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448E42-262E-9EF8-FDCD-12930D170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64" y="1821927"/>
            <a:ext cx="4001995" cy="1967648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A664F860-F19D-E896-7FF8-C49BE17E9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71" y="4214076"/>
            <a:ext cx="4464479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8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Metaverses</a:t>
            </a:r>
            <a:endParaRPr lang="en-GB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838A51E-566A-D412-2D46-CB1510779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72854"/>
            <a:ext cx="5474682" cy="4578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GB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endParaRPr lang="en-GB" b="1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95F1709-D559-9B87-0A90-00659B98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50" y="1759638"/>
            <a:ext cx="3006725" cy="168967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64D407B-8223-F2EF-4CE4-EC716B88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972854"/>
            <a:ext cx="4928232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28CA4-70C9-1336-A31F-5355B73EF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05" y="3657600"/>
            <a:ext cx="5837122" cy="2281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2AB1B-4A1D-069D-3747-94D81BF9E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972" y="3657600"/>
            <a:ext cx="4940945" cy="23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1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Utilities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D4CAEB-9816-9F52-6C4B-40D6C58B7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050" y="1749425"/>
            <a:ext cx="10515600" cy="457835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Ethereum Name Service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Access to exclusive events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b="1" dirty="0"/>
          </a:p>
          <a:p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6B073-70EE-1B20-0AD7-83B7CFF1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75" y="1668669"/>
            <a:ext cx="5295900" cy="2555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E6655-F969-488C-F5BE-085F0C410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24" y="4219521"/>
            <a:ext cx="6820426" cy="19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5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49" y="215900"/>
            <a:ext cx="10264775" cy="670420"/>
          </a:xfrm>
        </p:spPr>
        <p:txBody>
          <a:bodyPr/>
          <a:lstStyle/>
          <a:p>
            <a:pPr algn="ctr"/>
            <a:r>
              <a:rPr lang="en-GB" dirty="0"/>
              <a:t>Active Wallets in Q3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5F62602-46B5-332F-F8AF-B8F04C715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843359"/>
              </p:ext>
            </p:extLst>
          </p:nvPr>
        </p:nvGraphicFramePr>
        <p:xfrm>
          <a:off x="1822450" y="1147082"/>
          <a:ext cx="8128000" cy="511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1604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pPr algn="ctr"/>
            <a:r>
              <a:rPr lang="en-GB" dirty="0"/>
              <a:t>Sales Volume in Q3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5F62602-46B5-332F-F8AF-B8F04C715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019262"/>
              </p:ext>
            </p:extLst>
          </p:nvPr>
        </p:nvGraphicFramePr>
        <p:xfrm>
          <a:off x="1822450" y="1147082"/>
          <a:ext cx="8128000" cy="511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9748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pPr algn="ctr"/>
            <a:r>
              <a:rPr lang="en-GB" dirty="0"/>
              <a:t>USD Trading Volume in Q3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5F62602-46B5-332F-F8AF-B8F04C715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930670"/>
              </p:ext>
            </p:extLst>
          </p:nvPr>
        </p:nvGraphicFramePr>
        <p:xfrm>
          <a:off x="1822450" y="1147082"/>
          <a:ext cx="8128000" cy="511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79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r>
              <a:rPr lang="en-GB" dirty="0"/>
              <a:t>Differences between Q2 and Q3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358E7A6-52C3-6524-0D23-8EFE53B9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62517"/>
              </p:ext>
            </p:extLst>
          </p:nvPr>
        </p:nvGraphicFramePr>
        <p:xfrm>
          <a:off x="278674" y="1434675"/>
          <a:ext cx="11481852" cy="44871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27284">
                  <a:extLst>
                    <a:ext uri="{9D8B030D-6E8A-4147-A177-3AD203B41FA5}">
                      <a16:colId xmlns:a16="http://schemas.microsoft.com/office/drawing/2014/main" val="1560319192"/>
                    </a:ext>
                  </a:extLst>
                </a:gridCol>
                <a:gridCol w="3827284">
                  <a:extLst>
                    <a:ext uri="{9D8B030D-6E8A-4147-A177-3AD203B41FA5}">
                      <a16:colId xmlns:a16="http://schemas.microsoft.com/office/drawing/2014/main" val="246443145"/>
                    </a:ext>
                  </a:extLst>
                </a:gridCol>
                <a:gridCol w="3827284">
                  <a:extLst>
                    <a:ext uri="{9D8B030D-6E8A-4147-A177-3AD203B41FA5}">
                      <a16:colId xmlns:a16="http://schemas.microsoft.com/office/drawing/2014/main" val="2621795745"/>
                    </a:ext>
                  </a:extLst>
                </a:gridCol>
              </a:tblGrid>
              <a:tr h="40792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299157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Volume of USD traded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$7 364 971 977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$ 1 675 127 336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(-77%)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211696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Volume of 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11 458 033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10 905 632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020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1 158 445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903 259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(-22%)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22653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711 262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635 258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638303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 Wallets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1 415 297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1 173 650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85164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Profit (at resell)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$2 070 417 287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$326 953 607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(-84%)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717404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Loss (at resell)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 $1 406 403 739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 $783 340 664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(-44%)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45210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Ownership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31.1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(+13%)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626497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 Smart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17 619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(+9%)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320293"/>
                  </a:ext>
                </a:extLst>
              </a:tr>
              <a:tr h="4079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$154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(-76%)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79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684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45" y="2173799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r>
              <a:rPr lang="en-GB" dirty="0"/>
              <a:t>Profitable Wallets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358E7A6-52C3-6524-0D23-8EFE53B9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60732"/>
              </p:ext>
            </p:extLst>
          </p:nvPr>
        </p:nvGraphicFramePr>
        <p:xfrm>
          <a:off x="287382" y="2592914"/>
          <a:ext cx="11481852" cy="13172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27284">
                  <a:extLst>
                    <a:ext uri="{9D8B030D-6E8A-4147-A177-3AD203B41FA5}">
                      <a16:colId xmlns:a16="http://schemas.microsoft.com/office/drawing/2014/main" val="1560319192"/>
                    </a:ext>
                  </a:extLst>
                </a:gridCol>
                <a:gridCol w="3827284">
                  <a:extLst>
                    <a:ext uri="{9D8B030D-6E8A-4147-A177-3AD203B41FA5}">
                      <a16:colId xmlns:a16="http://schemas.microsoft.com/office/drawing/2014/main" val="246443145"/>
                    </a:ext>
                  </a:extLst>
                </a:gridCol>
                <a:gridCol w="3827284">
                  <a:extLst>
                    <a:ext uri="{9D8B030D-6E8A-4147-A177-3AD203B41FA5}">
                      <a16:colId xmlns:a16="http://schemas.microsoft.com/office/drawing/2014/main" val="2621795745"/>
                    </a:ext>
                  </a:extLst>
                </a:gridCol>
              </a:tblGrid>
              <a:tr h="658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299157"/>
                  </a:ext>
                </a:extLst>
              </a:tr>
              <a:tr h="658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21169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4F343EB-8E9A-DF63-18F7-ED042BDC222F}"/>
              </a:ext>
            </a:extLst>
          </p:cNvPr>
          <p:cNvSpPr txBox="1"/>
          <p:nvPr/>
        </p:nvSpPr>
        <p:spPr>
          <a:xfrm>
            <a:off x="1438762" y="4118592"/>
            <a:ext cx="1043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wallets that generated more than $100,000 in profit over the quarter.</a:t>
            </a:r>
          </a:p>
        </p:txBody>
      </p:sp>
    </p:spTree>
    <p:extLst>
      <p:ext uri="{BB962C8B-B14F-4D97-AF65-F5344CB8AC3E}">
        <p14:creationId xmlns:p14="http://schemas.microsoft.com/office/powerpoint/2010/main" val="64482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3415-631D-40FE-AE32-74062B014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Are NFTs dead?</a:t>
            </a:r>
          </a:p>
        </p:txBody>
      </p:sp>
    </p:spTree>
    <p:extLst>
      <p:ext uri="{BB962C8B-B14F-4D97-AF65-F5344CB8AC3E}">
        <p14:creationId xmlns:p14="http://schemas.microsoft.com/office/powerpoint/2010/main" val="323342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A97799-11D5-41F0-A6D6-304F5135B5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WHAT ARE NFT?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Properties</a:t>
            </a:r>
          </a:p>
          <a:p>
            <a:pPr marL="342900" indent="-342900">
              <a:buFontTx/>
              <a:buChar char="-"/>
            </a:pPr>
            <a:r>
              <a:rPr lang="en-GB" dirty="0"/>
              <a:t>TYPES OF NFTs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Collectibles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Art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Gaming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Metaverses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Utilities</a:t>
            </a:r>
          </a:p>
          <a:p>
            <a:pPr marL="342900" indent="-342900">
              <a:buFontTx/>
              <a:buChar char="-"/>
            </a:pPr>
            <a:r>
              <a:rPr lang="en-GB" dirty="0"/>
              <a:t>RECENT TRENDS</a:t>
            </a:r>
          </a:p>
          <a:p>
            <a:pPr marL="342900" indent="-342900">
              <a:buFontTx/>
              <a:buChar char="-"/>
            </a:pPr>
            <a:r>
              <a:rPr lang="en-GB" dirty="0"/>
              <a:t>ART AND NFTs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Generative and procedural art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AI and NFTs</a:t>
            </a:r>
          </a:p>
          <a:p>
            <a:pPr marL="342900" indent="-342900">
              <a:buFontTx/>
              <a:buChar char="-"/>
            </a:pPr>
            <a:r>
              <a:rPr lang="en-GB" dirty="0"/>
              <a:t>PROCESS - MAKING OF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From the idea to realization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Asset creation pipeline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Problems and solutions</a:t>
            </a:r>
          </a:p>
          <a:p>
            <a:pPr marL="742950" lvl="1" indent="-342900">
              <a:buFontTx/>
              <a:buChar char="-"/>
            </a:pPr>
            <a:r>
              <a:rPr lang="en-GB" dirty="0"/>
              <a:t>Result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57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r>
              <a:rPr lang="en-GB" dirty="0"/>
              <a:t>Crypto market cap – 1 year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80FDB-B8F7-4194-D170-EBA6D294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274329"/>
            <a:ext cx="9444036" cy="47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0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D896-B922-8050-2626-3B8C1C1F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456603"/>
            <a:ext cx="9144793" cy="1944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15900"/>
            <a:ext cx="9618436" cy="670420"/>
          </a:xfrm>
        </p:spPr>
        <p:txBody>
          <a:bodyPr/>
          <a:lstStyle/>
          <a:p>
            <a:r>
              <a:rPr lang="en-GB" dirty="0"/>
              <a:t>Bitcoin has died – 466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EF984-4F49-0034-15AF-5041B3D3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1276350"/>
            <a:ext cx="74390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749c491dcb_0_152"/>
          <p:cNvSpPr txBox="1">
            <a:spLocks noGrp="1"/>
          </p:cNvSpPr>
          <p:nvPr>
            <p:ph type="ctrTitle"/>
          </p:nvPr>
        </p:nvSpPr>
        <p:spPr>
          <a:xfrm>
            <a:off x="1524000" y="1997363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/>
              <a:t>ART AND NFTs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 sz="2400" b="1" i="1"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rPr>
              <a:t>THOUGHTS AND EXAMPLES </a:t>
            </a:r>
            <a:endParaRPr sz="2400" b="1" i="1"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749c491dcb_0_156"/>
          <p:cNvSpPr txBox="1">
            <a:spLocks noGrp="1"/>
          </p:cNvSpPr>
          <p:nvPr>
            <p:ph type="body" idx="1"/>
          </p:nvPr>
        </p:nvSpPr>
        <p:spPr>
          <a:xfrm>
            <a:off x="9293000" y="6244450"/>
            <a:ext cx="10515600" cy="4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 sz="1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BEEPLE</a:t>
            </a:r>
            <a:endParaRPr sz="1400" b="1">
              <a:solidFill>
                <a:schemeClr val="accent3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g1749c491dcb_0_156"/>
          <p:cNvSpPr txBox="1">
            <a:spLocks noGrp="1"/>
          </p:cNvSpPr>
          <p:nvPr>
            <p:ph type="ctrTitle"/>
          </p:nvPr>
        </p:nvSpPr>
        <p:spPr>
          <a:xfrm>
            <a:off x="831850" y="403925"/>
            <a:ext cx="9964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</a:pPr>
            <a:r>
              <a:rPr lang="en-US"/>
              <a:t>THE IDEA SOLD</a:t>
            </a:r>
            <a:endParaRPr/>
          </a:p>
        </p:txBody>
      </p:sp>
      <p:pic>
        <p:nvPicPr>
          <p:cNvPr id="57" name="Google Shape;57;g1749c491dcb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650" y="1804375"/>
            <a:ext cx="8124699" cy="42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749c491dcb_0_164"/>
          <p:cNvSpPr txBox="1">
            <a:spLocks noGrp="1"/>
          </p:cNvSpPr>
          <p:nvPr>
            <p:ph type="ctrTitle"/>
          </p:nvPr>
        </p:nvSpPr>
        <p:spPr>
          <a:xfrm>
            <a:off x="831850" y="403925"/>
            <a:ext cx="9964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</a:pPr>
            <a:r>
              <a:rPr lang="en-US"/>
              <a:t>THE REALITY</a:t>
            </a:r>
            <a:endParaRPr/>
          </a:p>
        </p:txBody>
      </p:sp>
      <p:pic>
        <p:nvPicPr>
          <p:cNvPr id="63" name="Google Shape;63;g1749c491dcb_0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00" y="1684800"/>
            <a:ext cx="6006951" cy="4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749c491dcb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050" y="1684800"/>
            <a:ext cx="4505201" cy="450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749c491dcb_0_175"/>
          <p:cNvSpPr txBox="1">
            <a:spLocks noGrp="1"/>
          </p:cNvSpPr>
          <p:nvPr>
            <p:ph type="ctrTitle"/>
          </p:nvPr>
        </p:nvSpPr>
        <p:spPr>
          <a:xfrm>
            <a:off x="831850" y="403925"/>
            <a:ext cx="9964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</a:pPr>
            <a:r>
              <a:rPr lang="en-US"/>
              <a:t>AI GENERATED NFTS</a:t>
            </a:r>
            <a:endParaRPr/>
          </a:p>
        </p:txBody>
      </p:sp>
      <p:pic>
        <p:nvPicPr>
          <p:cNvPr id="70" name="Google Shape;70;g1749c491dcb_0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450" y="1765175"/>
            <a:ext cx="7639800" cy="42973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1749c491dcb_0_175"/>
          <p:cNvSpPr txBox="1">
            <a:spLocks noGrp="1"/>
          </p:cNvSpPr>
          <p:nvPr>
            <p:ph type="body" idx="1"/>
          </p:nvPr>
        </p:nvSpPr>
        <p:spPr>
          <a:xfrm>
            <a:off x="885300" y="5099675"/>
            <a:ext cx="28692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19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ART AND VALUE</a:t>
            </a:r>
            <a:endParaRPr sz="19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g1749c491dcb_0_175"/>
          <p:cNvSpPr txBox="1">
            <a:spLocks noGrp="1"/>
          </p:cNvSpPr>
          <p:nvPr>
            <p:ph type="body" idx="1"/>
          </p:nvPr>
        </p:nvSpPr>
        <p:spPr>
          <a:xfrm>
            <a:off x="831850" y="2164900"/>
            <a:ext cx="2869200" cy="22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YetAi to Launch SOLANA blockchain-based AI-Generated NFTs in 2022</a:t>
            </a:r>
            <a:endParaRPr sz="19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19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g1749c491dcb_0_175"/>
          <p:cNvSpPr txBox="1">
            <a:spLocks noGrp="1"/>
          </p:cNvSpPr>
          <p:nvPr>
            <p:ph type="body" idx="1"/>
          </p:nvPr>
        </p:nvSpPr>
        <p:spPr>
          <a:xfrm>
            <a:off x="885300" y="4420800"/>
            <a:ext cx="28692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19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SPECULATIVE VALUE</a:t>
            </a:r>
            <a:endParaRPr sz="19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>
            <a:off x="1524000" y="1997363"/>
            <a:ext cx="9144000" cy="143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/>
              <a:t>MAKING OF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 sz="2400" b="1" i="1"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rPr>
              <a:t>IDLE HOOLIGANS NFT collection </a:t>
            </a:r>
            <a:endParaRPr sz="2400" b="1" i="1"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831850" y="1751600"/>
            <a:ext cx="10515600" cy="4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 sz="1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REALISATION:</a:t>
            </a:r>
            <a:endParaRPr sz="1400" b="1">
              <a:solidFill>
                <a:schemeClr val="accent3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625" y="2266200"/>
            <a:ext cx="3290800" cy="32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238" y="2266200"/>
            <a:ext cx="3290800" cy="32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7850" y="2266200"/>
            <a:ext cx="3290800" cy="32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>
            <a:spLocks noGrp="1"/>
          </p:cNvSpPr>
          <p:nvPr>
            <p:ph type="ctrTitle"/>
          </p:nvPr>
        </p:nvSpPr>
        <p:spPr>
          <a:xfrm>
            <a:off x="831850" y="403925"/>
            <a:ext cx="9964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</a:pPr>
            <a:r>
              <a:rPr lang="en-US"/>
              <a:t>FROM THE IDEA TO REALISATION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749c491dcb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642" y="2143075"/>
            <a:ext cx="2278656" cy="346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749c491dcb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246" y="2868515"/>
            <a:ext cx="1683674" cy="253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749c491dcb_0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6679" y="2430553"/>
            <a:ext cx="2410059" cy="332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749c491dcb_0_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3070" y="2464201"/>
            <a:ext cx="1543672" cy="192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1749c491dcb_0_2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7800" y="1371311"/>
            <a:ext cx="7946573" cy="446992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749c491dcb_0_208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GAME: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98" name="Google Shape;98;g1749c491dcb_0_2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14600" y="125428"/>
            <a:ext cx="2278649" cy="84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749c491dcb_0_2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875" y="1371300"/>
            <a:ext cx="2512400" cy="44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050" y="1197450"/>
            <a:ext cx="6616125" cy="49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831850" y="3395025"/>
            <a:ext cx="37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  MANAGER GOON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050" y="1197455"/>
            <a:ext cx="6616125" cy="496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3415-631D-40FE-AE32-74062B014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58071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749c491dcb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642" y="2143075"/>
            <a:ext cx="2278656" cy="346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749c491dcb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4460" y="3275937"/>
            <a:ext cx="2713121" cy="267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749c491dcb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9301" y="526375"/>
            <a:ext cx="2309039" cy="346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749c491dcb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9246" y="2868515"/>
            <a:ext cx="1683674" cy="253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749c491dcb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6679" y="2430553"/>
            <a:ext cx="2410059" cy="332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749c491dcb_0_8"/>
          <p:cNvSpPr txBox="1">
            <a:spLocks noGrp="1"/>
          </p:cNvSpPr>
          <p:nvPr>
            <p:ph type="body" idx="1"/>
          </p:nvPr>
        </p:nvSpPr>
        <p:spPr>
          <a:xfrm>
            <a:off x="831850" y="151130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 sz="1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accent3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118" name="Google Shape;118;g1749c491dcb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0806" y="215575"/>
            <a:ext cx="3040566" cy="298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749c491dcb_0_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11392" y="215575"/>
            <a:ext cx="2448283" cy="30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749c491dcb_0_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3125" y="1520000"/>
            <a:ext cx="3040575" cy="45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749c491dcb_0_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43070" y="2464201"/>
            <a:ext cx="1543672" cy="192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749c491dcb_0_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25276" y="3910755"/>
            <a:ext cx="2020525" cy="20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749c491dcb_0_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08118" y="1051234"/>
            <a:ext cx="3588745" cy="465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749c491dcb_0_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09775" y="1186451"/>
            <a:ext cx="4385432" cy="438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749c491dcb_0_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09073" y="2296225"/>
            <a:ext cx="2620075" cy="26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749c491dcb_0_8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749c491dcb_0_32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32" name="Google Shape;132;g1749c491dcb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749c491dcb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49c491dcb_0_62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39" name="Google Shape;139;g1749c491dcb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749c491dcb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749c491dcb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8900" y="1207350"/>
            <a:ext cx="4863425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749c491dcb_0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3900" y="1207350"/>
            <a:ext cx="4863425" cy="485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749c491dcb_0_70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48" name="Google Shape;148;g1749c491dcb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749c491dcb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749c491dcb_0_70"/>
          <p:cNvPicPr preferRelativeResize="0"/>
          <p:nvPr/>
        </p:nvPicPr>
        <p:blipFill rotWithShape="1">
          <a:blip r:embed="rId5">
            <a:alphaModFix/>
          </a:blip>
          <a:srcRect t="169" b="169"/>
          <a:stretch/>
        </p:blipFill>
        <p:spPr>
          <a:xfrm>
            <a:off x="6258900" y="1207350"/>
            <a:ext cx="4863425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749c491dcb_0_70"/>
          <p:cNvPicPr preferRelativeResize="0"/>
          <p:nvPr/>
        </p:nvPicPr>
        <p:blipFill rotWithShape="1">
          <a:blip r:embed="rId6">
            <a:alphaModFix/>
          </a:blip>
          <a:srcRect t="109" b="119"/>
          <a:stretch/>
        </p:blipFill>
        <p:spPr>
          <a:xfrm>
            <a:off x="1103900" y="1207350"/>
            <a:ext cx="4863425" cy="485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749c491dcb_0_78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CREATION AND PIPELINE: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57" name="Google Shape;157;g1749c491dcb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749c491dcb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749c491dcb_0_78"/>
          <p:cNvPicPr preferRelativeResize="0"/>
          <p:nvPr/>
        </p:nvPicPr>
        <p:blipFill rotWithShape="1">
          <a:blip r:embed="rId5">
            <a:alphaModFix/>
          </a:blip>
          <a:srcRect t="59" b="49"/>
          <a:stretch/>
        </p:blipFill>
        <p:spPr>
          <a:xfrm>
            <a:off x="6258900" y="1207350"/>
            <a:ext cx="4863426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749c491dcb_0_78"/>
          <p:cNvPicPr preferRelativeResize="0"/>
          <p:nvPr/>
        </p:nvPicPr>
        <p:blipFill rotWithShape="1">
          <a:blip r:embed="rId6">
            <a:alphaModFix/>
          </a:blip>
          <a:srcRect l="109" r="119"/>
          <a:stretch/>
        </p:blipFill>
        <p:spPr>
          <a:xfrm>
            <a:off x="1103900" y="1207350"/>
            <a:ext cx="4863424" cy="485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749c491dcb_0_86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PROBLEMS AND SOLUTIONS: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66" name="Google Shape;166;g1749c491dcb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1749c491dcb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749c491dcb_0_86"/>
          <p:cNvPicPr preferRelativeResize="0"/>
          <p:nvPr/>
        </p:nvPicPr>
        <p:blipFill rotWithShape="1">
          <a:blip r:embed="rId5">
            <a:alphaModFix/>
          </a:blip>
          <a:srcRect t="228" b="228"/>
          <a:stretch/>
        </p:blipFill>
        <p:spPr>
          <a:xfrm>
            <a:off x="6258900" y="1207350"/>
            <a:ext cx="4863426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749c491dcb_0_86"/>
          <p:cNvPicPr preferRelativeResize="0"/>
          <p:nvPr/>
        </p:nvPicPr>
        <p:blipFill rotWithShape="1">
          <a:blip r:embed="rId6">
            <a:alphaModFix/>
          </a:blip>
          <a:srcRect t="109" b="119"/>
          <a:stretch/>
        </p:blipFill>
        <p:spPr>
          <a:xfrm>
            <a:off x="1103900" y="1207350"/>
            <a:ext cx="4863424" cy="485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49c491dcb_0_94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PROBLEMS AND SOLUTIONS: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75" name="Google Shape;175;g1749c491dcb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749c491dcb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1749c491dcb_0_94"/>
          <p:cNvPicPr preferRelativeResize="0"/>
          <p:nvPr/>
        </p:nvPicPr>
        <p:blipFill rotWithShape="1">
          <a:blip r:embed="rId5">
            <a:alphaModFix/>
          </a:blip>
          <a:srcRect l="6739" r="6739"/>
          <a:stretch/>
        </p:blipFill>
        <p:spPr>
          <a:xfrm>
            <a:off x="6258900" y="1207350"/>
            <a:ext cx="4863426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749c491dcb_0_94"/>
          <p:cNvPicPr preferRelativeResize="0"/>
          <p:nvPr/>
        </p:nvPicPr>
        <p:blipFill rotWithShape="1">
          <a:blip r:embed="rId6">
            <a:alphaModFix/>
          </a:blip>
          <a:srcRect t="109" b="119"/>
          <a:stretch/>
        </p:blipFill>
        <p:spPr>
          <a:xfrm>
            <a:off x="1103900" y="1207350"/>
            <a:ext cx="4863424" cy="485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49c491dcb_0_102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PROBLEMS AND SOLUTIONS: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84" name="Google Shape;184;g1749c491dcb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749c491dcb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749c491dcb_0_102"/>
          <p:cNvPicPr preferRelativeResize="0"/>
          <p:nvPr/>
        </p:nvPicPr>
        <p:blipFill rotWithShape="1">
          <a:blip r:embed="rId5">
            <a:alphaModFix/>
          </a:blip>
          <a:srcRect t="228" b="228"/>
          <a:stretch/>
        </p:blipFill>
        <p:spPr>
          <a:xfrm>
            <a:off x="6258900" y="1207350"/>
            <a:ext cx="4863426" cy="484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749c491dcb_0_102"/>
          <p:cNvPicPr preferRelativeResize="0"/>
          <p:nvPr/>
        </p:nvPicPr>
        <p:blipFill rotWithShape="1">
          <a:blip r:embed="rId6">
            <a:alphaModFix/>
          </a:blip>
          <a:srcRect t="109" b="119"/>
          <a:stretch/>
        </p:blipFill>
        <p:spPr>
          <a:xfrm>
            <a:off x="1103900" y="1207350"/>
            <a:ext cx="4863424" cy="485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749c491dcb_0_110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RESULT:</a:t>
            </a:r>
            <a:endParaRPr sz="1400" b="1">
              <a:solidFill>
                <a:schemeClr val="lt1"/>
              </a:solidFill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93" name="Google Shape;193;g1749c491dcb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91" y="1207350"/>
            <a:ext cx="4863434" cy="4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749c491dcb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900" y="1207350"/>
            <a:ext cx="4913775" cy="48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749c491dcb_0_110"/>
          <p:cNvPicPr preferRelativeResize="0"/>
          <p:nvPr/>
        </p:nvPicPr>
        <p:blipFill rotWithShape="1">
          <a:blip r:embed="rId5">
            <a:alphaModFix/>
          </a:blip>
          <a:srcRect t="228" b="228"/>
          <a:stretch/>
        </p:blipFill>
        <p:spPr>
          <a:xfrm>
            <a:off x="6258900" y="1207350"/>
            <a:ext cx="4863425" cy="484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749c491dcb_0_110"/>
          <p:cNvPicPr preferRelativeResize="0"/>
          <p:nvPr/>
        </p:nvPicPr>
        <p:blipFill rotWithShape="1">
          <a:blip r:embed="rId6">
            <a:alphaModFix/>
          </a:blip>
          <a:srcRect t="109" b="119"/>
          <a:stretch/>
        </p:blipFill>
        <p:spPr>
          <a:xfrm>
            <a:off x="1103900" y="1207350"/>
            <a:ext cx="4863424" cy="485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749c491dcb_0_230"/>
          <p:cNvSpPr txBox="1">
            <a:spLocks noGrp="1"/>
          </p:cNvSpPr>
          <p:nvPr>
            <p:ph type="ctrTitle"/>
          </p:nvPr>
        </p:nvSpPr>
        <p:spPr>
          <a:xfrm>
            <a:off x="1524000" y="1997363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/>
              <a:t>UTILITY AND NFTs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en-US" sz="2400" b="1" i="1"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rPr>
              <a:t>POTENTIAL VALUE</a:t>
            </a:r>
            <a:endParaRPr sz="2400" b="1" i="1">
              <a:highlight>
                <a:schemeClr val="accent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Non-Fungible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049D0-A380-4B04-B3D2-7B9432901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275F78E3-7BD8-4043-D7B0-FDC5F012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 b="6409"/>
          <a:stretch/>
        </p:blipFill>
        <p:spPr>
          <a:xfrm>
            <a:off x="1867332" y="1750422"/>
            <a:ext cx="8457335" cy="44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8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749c491dcb_0_234"/>
          <p:cNvSpPr txBox="1">
            <a:spLocks noGrp="1"/>
          </p:cNvSpPr>
          <p:nvPr>
            <p:ph type="body" idx="1"/>
          </p:nvPr>
        </p:nvSpPr>
        <p:spPr>
          <a:xfrm>
            <a:off x="831850" y="383150"/>
            <a:ext cx="3750000" cy="4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ASSETS WITH VALUE: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07" name="Google Shape;207;g1749c491dcb_0_234"/>
          <p:cNvSpPr txBox="1">
            <a:spLocks noGrp="1"/>
          </p:cNvSpPr>
          <p:nvPr>
            <p:ph type="body" idx="1"/>
          </p:nvPr>
        </p:nvSpPr>
        <p:spPr>
          <a:xfrm>
            <a:off x="831850" y="2213925"/>
            <a:ext cx="37500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UTILITY FIRST</a:t>
            </a:r>
            <a:endParaRPr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g1749c491dcb_0_234"/>
          <p:cNvSpPr txBox="1">
            <a:spLocks noGrp="1"/>
          </p:cNvSpPr>
          <p:nvPr>
            <p:ph type="body" idx="1"/>
          </p:nvPr>
        </p:nvSpPr>
        <p:spPr>
          <a:xfrm>
            <a:off x="831850" y="3030250"/>
            <a:ext cx="22656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USING NFTs AS ALTERNATIVE FUNDING</a:t>
            </a:r>
            <a:endParaRPr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g1749c491dcb_0_234"/>
          <p:cNvSpPr txBox="1">
            <a:spLocks noGrp="1"/>
          </p:cNvSpPr>
          <p:nvPr>
            <p:ph type="body" idx="1"/>
          </p:nvPr>
        </p:nvSpPr>
        <p:spPr>
          <a:xfrm>
            <a:off x="831850" y="4833300"/>
            <a:ext cx="37500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PLAY TO EARN AND IDEAS</a:t>
            </a:r>
            <a:endParaRPr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g1749c491dcb_0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850" y="1652625"/>
            <a:ext cx="7512326" cy="422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57AC-3C26-4AB3-9B52-59EEC8DE0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attending.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67621-C233-B670-F26D-CD9DF87C8256}"/>
              </a:ext>
            </a:extLst>
          </p:cNvPr>
          <p:cNvSpPr txBox="1">
            <a:spLocks/>
          </p:cNvSpPr>
          <p:nvPr/>
        </p:nvSpPr>
        <p:spPr>
          <a:xfrm>
            <a:off x="1524000" y="4168773"/>
            <a:ext cx="9144000" cy="1431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r>
              <a:rPr lang="en-GB" sz="2500" dirty="0">
                <a:solidFill>
                  <a:schemeClr val="tx1"/>
                </a:solidFill>
              </a:rPr>
              <a:t>Vuka</a:t>
            </a:r>
            <a:r>
              <a:rPr lang="sr-Latn-RS" sz="2500" dirty="0">
                <a:solidFill>
                  <a:schemeClr val="tx1"/>
                </a:solidFill>
              </a:rPr>
              <a:t>šin Despotović</a:t>
            </a:r>
            <a:r>
              <a:rPr lang="en-US" sz="2500" dirty="0">
                <a:solidFill>
                  <a:schemeClr val="tx1"/>
                </a:solidFill>
              </a:rPr>
              <a:t> - despotovic@ooxcit.com</a:t>
            </a:r>
            <a:endParaRPr lang="sr-Latn-RS" sz="2500" dirty="0">
              <a:solidFill>
                <a:srgbClr val="935AE4"/>
              </a:solidFill>
            </a:endParaRPr>
          </a:p>
          <a:p>
            <a:r>
              <a:rPr lang="sr-Latn-RS" sz="2500" dirty="0">
                <a:solidFill>
                  <a:schemeClr val="tx1"/>
                </a:solidFill>
              </a:rPr>
              <a:t>Konstantin Đuričković</a:t>
            </a:r>
            <a:r>
              <a:rPr lang="en-US" sz="2500" dirty="0">
                <a:solidFill>
                  <a:schemeClr val="tx1"/>
                </a:solidFill>
              </a:rPr>
              <a:t> - konstantin@ooxcit.com</a:t>
            </a:r>
            <a:endParaRPr lang="en-GB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2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0D706C-55CC-4DF0-B099-FED49E5E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Verifiability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Transparent Execution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Availability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Tamper-Resistance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/>
              <a:t>Tradability</a:t>
            </a:r>
          </a:p>
          <a:p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89D489-D49F-419C-A776-44B6655C6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NFTs important properties</a:t>
            </a:r>
          </a:p>
        </p:txBody>
      </p:sp>
    </p:spTree>
    <p:extLst>
      <p:ext uri="{BB962C8B-B14F-4D97-AF65-F5344CB8AC3E}">
        <p14:creationId xmlns:p14="http://schemas.microsoft.com/office/powerpoint/2010/main" val="385857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3415-631D-40FE-AE32-74062B014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Types of NFTs</a:t>
            </a:r>
          </a:p>
        </p:txBody>
      </p:sp>
    </p:spTree>
    <p:extLst>
      <p:ext uri="{BB962C8B-B14F-4D97-AF65-F5344CB8AC3E}">
        <p14:creationId xmlns:p14="http://schemas.microsoft.com/office/powerpoint/2010/main" val="391274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F70A26-F436-150C-6731-C455CE04E1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Collectibles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0DA75-2E50-BF9F-9D16-97BAB8D00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10756-3B03-5405-7539-9F8FE043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1866900"/>
            <a:ext cx="3152775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94F07-7D4F-226E-F9D0-B4B3AA5C9131}"/>
              </a:ext>
            </a:extLst>
          </p:cNvPr>
          <p:cNvSpPr txBox="1"/>
          <p:nvPr/>
        </p:nvSpPr>
        <p:spPr>
          <a:xfrm>
            <a:off x="1802674" y="5146766"/>
            <a:ext cx="315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Crypto Punks</a:t>
            </a:r>
          </a:p>
          <a:p>
            <a:pPr algn="ctr"/>
            <a:r>
              <a:rPr lang="en-US" dirty="0"/>
              <a:t>$ 23 700 000</a:t>
            </a:r>
          </a:p>
        </p:txBody>
      </p:sp>
      <p:pic>
        <p:nvPicPr>
          <p:cNvPr id="1026" name="Picture 2" descr="Top 5 Most Expensive Bored Ape Yacht Club NFTs">
            <a:extLst>
              <a:ext uri="{FF2B5EF4-FFF2-40B4-BE49-F238E27FC236}">
                <a16:creationId xmlns:a16="http://schemas.microsoft.com/office/drawing/2014/main" id="{43E18E10-1D9B-33B2-DA62-1AEB9263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62" y="1866900"/>
            <a:ext cx="35443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8E8D22-DA0B-7A99-0846-5900A144C27D}"/>
              </a:ext>
            </a:extLst>
          </p:cNvPr>
          <p:cNvSpPr txBox="1"/>
          <p:nvPr/>
        </p:nvSpPr>
        <p:spPr>
          <a:xfrm>
            <a:off x="6745152" y="5146766"/>
            <a:ext cx="315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Bored Ape Yacht Club</a:t>
            </a:r>
          </a:p>
          <a:p>
            <a:pPr algn="ctr"/>
            <a:r>
              <a:rPr lang="en-US" dirty="0"/>
              <a:t>$ 3 408 000</a:t>
            </a:r>
          </a:p>
        </p:txBody>
      </p:sp>
    </p:spTree>
    <p:extLst>
      <p:ext uri="{BB962C8B-B14F-4D97-AF65-F5344CB8AC3E}">
        <p14:creationId xmlns:p14="http://schemas.microsoft.com/office/powerpoint/2010/main" val="14402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F613C3-4721-0FDB-1D4C-54D246899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Collectibles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3E754-32A0-216C-E9DB-16232A0B5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Reddit Avatar NFT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39983-9E08-D747-8AEF-6FB922442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75" y="2343151"/>
            <a:ext cx="7674935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0F9B8-0867-7708-F61C-E0A625DF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789" y="2143124"/>
            <a:ext cx="2132911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2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786FDF-F0F1-416A-8355-B75E672EC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Art</a:t>
            </a:r>
          </a:p>
        </p:txBody>
      </p:sp>
      <p:pic>
        <p:nvPicPr>
          <p:cNvPr id="5" name="Picture 4" descr="A picture containing pool ball, dark&#10;&#10;Description automatically generated">
            <a:extLst>
              <a:ext uri="{FF2B5EF4-FFF2-40B4-BE49-F238E27FC236}">
                <a16:creationId xmlns:a16="http://schemas.microsoft.com/office/drawing/2014/main" id="{9DF1EC9F-CA87-255A-0F12-B0E111571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40" y="2091830"/>
            <a:ext cx="4333160" cy="2890837"/>
          </a:xfrm>
          <a:prstGeom prst="rect">
            <a:avLst/>
          </a:prstGeom>
        </p:spPr>
      </p:pic>
      <p:pic>
        <p:nvPicPr>
          <p:cNvPr id="7" name="Picture 6" descr="A large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03E0195-B76D-F503-A556-DBFD8BDB2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2" y="2091829"/>
            <a:ext cx="4333160" cy="2890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9D7F62-F33A-040F-B973-546D6A59DA8F}"/>
              </a:ext>
            </a:extLst>
          </p:cNvPr>
          <p:cNvSpPr txBox="1"/>
          <p:nvPr/>
        </p:nvSpPr>
        <p:spPr>
          <a:xfrm>
            <a:off x="1153237" y="5061041"/>
            <a:ext cx="433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Pak’s “The Merge”</a:t>
            </a:r>
          </a:p>
          <a:p>
            <a:pPr algn="ctr"/>
            <a:r>
              <a:rPr lang="en-US" dirty="0"/>
              <a:t>$ 91 800 000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81111-A8C3-2914-66F1-67C7573E284E}"/>
              </a:ext>
            </a:extLst>
          </p:cNvPr>
          <p:cNvSpPr txBox="1"/>
          <p:nvPr/>
        </p:nvSpPr>
        <p:spPr>
          <a:xfrm>
            <a:off x="6705603" y="5061041"/>
            <a:ext cx="433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dirty="0" err="1"/>
              <a:t>Everydays</a:t>
            </a:r>
            <a:r>
              <a:rPr lang="en-US" dirty="0"/>
              <a:t> : the First 5000 Days”</a:t>
            </a:r>
          </a:p>
          <a:p>
            <a:pPr algn="ctr"/>
            <a:r>
              <a:rPr lang="en-US" dirty="0"/>
              <a:t>$ 69 300 000</a:t>
            </a:r>
          </a:p>
        </p:txBody>
      </p:sp>
    </p:spTree>
    <p:extLst>
      <p:ext uri="{BB962C8B-B14F-4D97-AF65-F5344CB8AC3E}">
        <p14:creationId xmlns:p14="http://schemas.microsoft.com/office/powerpoint/2010/main" val="2684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00F2D"/>
      </a:dk1>
      <a:lt1>
        <a:srgbClr val="FEFCFF"/>
      </a:lt1>
      <a:dk2>
        <a:srgbClr val="100F2D"/>
      </a:dk2>
      <a:lt2>
        <a:srgbClr val="FEFCFF"/>
      </a:lt2>
      <a:accent1>
        <a:srgbClr val="3DB2F8"/>
      </a:accent1>
      <a:accent2>
        <a:srgbClr val="E44D99"/>
      </a:accent2>
      <a:accent3>
        <a:srgbClr val="8E57DD"/>
      </a:accent3>
      <a:accent4>
        <a:srgbClr val="8E57DD"/>
      </a:accent4>
      <a:accent5>
        <a:srgbClr val="8E57DD"/>
      </a:accent5>
      <a:accent6>
        <a:srgbClr val="8E57DD"/>
      </a:accent6>
      <a:hlink>
        <a:srgbClr val="E44D99"/>
      </a:hlink>
      <a:folHlink>
        <a:srgbClr val="3DB2F8"/>
      </a:folHlink>
    </a:clrScheme>
    <a:fontScheme name="Montserrat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526</Words>
  <Application>Microsoft Office PowerPoint</Application>
  <PresentationFormat>Widescreen</PresentationFormat>
  <Paragraphs>154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Montserrat</vt:lpstr>
      <vt:lpstr>Montserrat Medium</vt:lpstr>
      <vt:lpstr>Montserrat SemiBold</vt:lpstr>
      <vt:lpstr>Wingdings</vt:lpstr>
      <vt:lpstr>Office Theme</vt:lpstr>
      <vt:lpstr>Current state of NFTs and how they are made</vt:lpstr>
      <vt:lpstr>PowerPoint Presentation</vt:lpstr>
      <vt:lpstr>Introduction</vt:lpstr>
      <vt:lpstr>Non-Fungible</vt:lpstr>
      <vt:lpstr>NFTs important properties</vt:lpstr>
      <vt:lpstr>Types of NFTs</vt:lpstr>
      <vt:lpstr>Collectibles</vt:lpstr>
      <vt:lpstr>Collectibles</vt:lpstr>
      <vt:lpstr>Art</vt:lpstr>
      <vt:lpstr>Gaming</vt:lpstr>
      <vt:lpstr>Metaverses</vt:lpstr>
      <vt:lpstr>Metaverses</vt:lpstr>
      <vt:lpstr>Utilities</vt:lpstr>
      <vt:lpstr>Active Wallets in Q3</vt:lpstr>
      <vt:lpstr>Sales Volume in Q3</vt:lpstr>
      <vt:lpstr>USD Trading Volume in Q3</vt:lpstr>
      <vt:lpstr>Differences between Q2 and Q3</vt:lpstr>
      <vt:lpstr>Profitable Wallets</vt:lpstr>
      <vt:lpstr>Are NFTs dead?</vt:lpstr>
      <vt:lpstr>Crypto market cap – 1 year chart</vt:lpstr>
      <vt:lpstr>Bitcoin has died – 466 times</vt:lpstr>
      <vt:lpstr>ART AND NFTs THOUGHTS AND EXAMPLES </vt:lpstr>
      <vt:lpstr>THE IDEA SOLD</vt:lpstr>
      <vt:lpstr>THE REALITY</vt:lpstr>
      <vt:lpstr>AI GENERATED NFTS</vt:lpstr>
      <vt:lpstr>MAKING OF IDLE HOOLIGANS NFT collection </vt:lpstr>
      <vt:lpstr>FROM THE IDEA TO REALISATION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AND NFTs POTENTIAL VALUE</vt:lpstr>
      <vt:lpstr>PowerPoint Presentation</vt:lpstr>
      <vt:lpstr>Thank you for attending.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 Savicevic</dc:creator>
  <cp:lastModifiedBy>Vukasin Despotovic</cp:lastModifiedBy>
  <cp:revision>22</cp:revision>
  <dcterms:created xsi:type="dcterms:W3CDTF">2022-10-16T13:21:43Z</dcterms:created>
  <dcterms:modified xsi:type="dcterms:W3CDTF">2022-11-18T14:19:23Z</dcterms:modified>
</cp:coreProperties>
</file>