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2" r:id="rId7"/>
    <p:sldId id="263" r:id="rId8"/>
    <p:sldId id="264" r:id="rId9"/>
    <p:sldId id="269" r:id="rId10"/>
    <p:sldId id="266" r:id="rId11"/>
    <p:sldId id="267" r:id="rId12"/>
    <p:sldId id="268" r:id="rId13"/>
    <p:sldId id="270" r:id="rId14"/>
    <p:sldId id="271" r:id="rId15"/>
    <p:sldId id="303" r:id="rId16"/>
    <p:sldId id="272" r:id="rId17"/>
    <p:sldId id="274" r:id="rId18"/>
    <p:sldId id="275" r:id="rId19"/>
    <p:sldId id="304" r:id="rId20"/>
    <p:sldId id="276" r:id="rId21"/>
    <p:sldId id="277" r:id="rId22"/>
    <p:sldId id="278" r:id="rId23"/>
    <p:sldId id="279" r:id="rId24"/>
    <p:sldId id="280" r:id="rId25"/>
    <p:sldId id="281" r:id="rId26"/>
    <p:sldId id="283" r:id="rId27"/>
    <p:sldId id="285" r:id="rId28"/>
    <p:sldId id="284" r:id="rId29"/>
    <p:sldId id="287" r:id="rId30"/>
    <p:sldId id="288" r:id="rId31"/>
    <p:sldId id="289" r:id="rId32"/>
    <p:sldId id="290" r:id="rId33"/>
    <p:sldId id="291" r:id="rId34"/>
    <p:sldId id="292" r:id="rId35"/>
    <p:sldId id="293" r:id="rId36"/>
    <p:sldId id="294" r:id="rId37"/>
    <p:sldId id="295" r:id="rId38"/>
    <p:sldId id="302" r:id="rId39"/>
    <p:sldId id="299" r:id="rId40"/>
    <p:sldId id="300" r:id="rId41"/>
    <p:sldId id="301" r:id="rId42"/>
    <p:sldId id="265"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FB8F4622-ED75-4311-8466-DE9EB1EB4964}">
          <p14:sldIdLst>
            <p14:sldId id="256"/>
            <p14:sldId id="257"/>
            <p14:sldId id="258"/>
            <p14:sldId id="259"/>
            <p14:sldId id="260"/>
            <p14:sldId id="262"/>
            <p14:sldId id="263"/>
            <p14:sldId id="264"/>
            <p14:sldId id="269"/>
            <p14:sldId id="266"/>
            <p14:sldId id="267"/>
            <p14:sldId id="268"/>
            <p14:sldId id="270"/>
            <p14:sldId id="271"/>
            <p14:sldId id="303"/>
            <p14:sldId id="272"/>
            <p14:sldId id="274"/>
            <p14:sldId id="275"/>
            <p14:sldId id="304"/>
            <p14:sldId id="276"/>
            <p14:sldId id="277"/>
            <p14:sldId id="278"/>
            <p14:sldId id="279"/>
            <p14:sldId id="280"/>
            <p14:sldId id="281"/>
            <p14:sldId id="283"/>
            <p14:sldId id="285"/>
            <p14:sldId id="284"/>
            <p14:sldId id="287"/>
            <p14:sldId id="288"/>
            <p14:sldId id="289"/>
            <p14:sldId id="290"/>
            <p14:sldId id="291"/>
            <p14:sldId id="292"/>
            <p14:sldId id="293"/>
            <p14:sldId id="294"/>
            <p14:sldId id="295"/>
            <p14:sldId id="302"/>
            <p14:sldId id="299"/>
            <p14:sldId id="300"/>
            <p14:sldId id="301"/>
            <p14:sldId id="265"/>
            <p14:sldId id="26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A9ED"/>
    <a:srgbClr val="E44D99"/>
    <a:srgbClr val="100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1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BEAC0-DE48-4102-94B9-9B44492ED545}" type="datetimeFigureOut">
              <a:rPr lang="en-GB" smtClean="0"/>
              <a:pPr/>
              <a:t>21/10/2022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E5618-B144-4C55-B237-E746DF1F0801}" type="slidenum">
              <a:rPr lang="en-GB" smtClean="0"/>
              <a:pPr/>
              <a:t>‹#›</a:t>
            </a:fld>
            <a:endParaRPr lang="en-GB"/>
          </a:p>
        </p:txBody>
      </p:sp>
    </p:spTree>
    <p:extLst>
      <p:ext uri="{BB962C8B-B14F-4D97-AF65-F5344CB8AC3E}">
        <p14:creationId xmlns:p14="http://schemas.microsoft.com/office/powerpoint/2010/main" xmlns="" val="391744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a:round/>
            <a:headEnd/>
            <a:tailEnd/>
          </a:ln>
        </p:spPr>
        <p:txBody>
          <a:bodyPr/>
          <a:lstStyle/>
          <a:p>
            <a:fld id="{828A809E-780E-42E8-BF6E-CB0F4CC8743C}" type="slidenum">
              <a:rPr lang="en-US"/>
              <a:pPr/>
              <a:t>13</a:t>
            </a:fld>
            <a:endParaRPr lang="en-US"/>
          </a:p>
        </p:txBody>
      </p:sp>
      <p:sp>
        <p:nvSpPr>
          <p:cNvPr id="41987" name="Rectangle 1"/>
          <p:cNvSpPr>
            <a:spLocks noGrp="1" noRot="1" noChangeAspect="1" noChangeArrowheads="1" noTextEdit="1"/>
          </p:cNvSpPr>
          <p:nvPr>
            <p:ph type="sldImg"/>
          </p:nvPr>
        </p:nvSpPr>
        <p:spPr>
          <a:xfrm>
            <a:off x="382588" y="685800"/>
            <a:ext cx="6088062" cy="3425825"/>
          </a:xfrm>
          <a:solidFill>
            <a:srgbClr val="FFFFFF"/>
          </a:solidFill>
          <a:ln/>
        </p:spPr>
      </p:sp>
      <p:sp>
        <p:nvSpPr>
          <p:cNvPr id="41988" name="Rectangle 2"/>
          <p:cNvSpPr>
            <a:spLocks noGrp="1" noChangeArrowheads="1"/>
          </p:cNvSpPr>
          <p:nvPr>
            <p:ph type="body" idx="1"/>
          </p:nvPr>
        </p:nvSpPr>
        <p:spPr>
          <a:xfrm>
            <a:off x="685474" y="4343912"/>
            <a:ext cx="5482157" cy="4111437"/>
          </a:xfrm>
          <a:noFill/>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round/>
            <a:headEnd/>
            <a:tailEnd/>
          </a:ln>
        </p:spPr>
        <p:txBody>
          <a:bodyPr/>
          <a:lstStyle/>
          <a:p>
            <a:fld id="{5CE0C520-13BD-4568-B0C8-9D8A33330B4A}" type="slidenum">
              <a:rPr lang="en-US"/>
              <a:pPr/>
              <a:t>14</a:t>
            </a:fld>
            <a:endParaRPr lang="en-US"/>
          </a:p>
        </p:txBody>
      </p:sp>
      <p:sp>
        <p:nvSpPr>
          <p:cNvPr id="44035" name="Rectangle 1"/>
          <p:cNvSpPr>
            <a:spLocks noGrp="1" noRot="1" noChangeAspect="1" noChangeArrowheads="1" noTextEdit="1"/>
          </p:cNvSpPr>
          <p:nvPr>
            <p:ph type="sldImg"/>
          </p:nvPr>
        </p:nvSpPr>
        <p:spPr>
          <a:xfrm>
            <a:off x="382588" y="685800"/>
            <a:ext cx="6088062" cy="3425825"/>
          </a:xfrm>
          <a:solidFill>
            <a:srgbClr val="FFFFFF"/>
          </a:solidFill>
          <a:ln/>
        </p:spPr>
      </p:sp>
      <p:sp>
        <p:nvSpPr>
          <p:cNvPr id="44036" name="Rectangle 2"/>
          <p:cNvSpPr>
            <a:spLocks noGrp="1" noChangeArrowheads="1"/>
          </p:cNvSpPr>
          <p:nvPr>
            <p:ph type="body" idx="1"/>
          </p:nvPr>
        </p:nvSpPr>
        <p:spPr>
          <a:xfrm>
            <a:off x="685474" y="4343912"/>
            <a:ext cx="5482157" cy="4111437"/>
          </a:xfrm>
          <a:noFill/>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round/>
            <a:headEnd/>
            <a:tailEnd/>
          </a:ln>
        </p:spPr>
        <p:txBody>
          <a:bodyPr/>
          <a:lstStyle/>
          <a:p>
            <a:fld id="{5CE0C520-13BD-4568-B0C8-9D8A33330B4A}" type="slidenum">
              <a:rPr lang="en-US"/>
              <a:pPr/>
              <a:t>15</a:t>
            </a:fld>
            <a:endParaRPr lang="en-US"/>
          </a:p>
        </p:txBody>
      </p:sp>
      <p:sp>
        <p:nvSpPr>
          <p:cNvPr id="44035" name="Rectangle 1"/>
          <p:cNvSpPr>
            <a:spLocks noGrp="1" noRot="1" noChangeAspect="1" noChangeArrowheads="1" noTextEdit="1"/>
          </p:cNvSpPr>
          <p:nvPr>
            <p:ph type="sldImg"/>
          </p:nvPr>
        </p:nvSpPr>
        <p:spPr>
          <a:xfrm>
            <a:off x="382588" y="685800"/>
            <a:ext cx="6088062" cy="3425825"/>
          </a:xfrm>
          <a:solidFill>
            <a:srgbClr val="FFFFFF"/>
          </a:solidFill>
          <a:ln/>
        </p:spPr>
      </p:sp>
      <p:sp>
        <p:nvSpPr>
          <p:cNvPr id="44036" name="Rectangle 2"/>
          <p:cNvSpPr>
            <a:spLocks noGrp="1" noChangeArrowheads="1"/>
          </p:cNvSpPr>
          <p:nvPr>
            <p:ph type="body" idx="1"/>
          </p:nvPr>
        </p:nvSpPr>
        <p:spPr>
          <a:xfrm>
            <a:off x="685474" y="4343912"/>
            <a:ext cx="5482157" cy="4111437"/>
          </a:xfrm>
          <a:noFill/>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round/>
            <a:headEnd/>
            <a:tailEnd/>
          </a:ln>
        </p:spPr>
        <p:txBody>
          <a:bodyPr/>
          <a:lstStyle/>
          <a:p>
            <a:fld id="{16CCF06E-32EB-47A5-9D30-F17283BA3BDF}" type="slidenum">
              <a:rPr lang="en-US"/>
              <a:pPr/>
              <a:t>16</a:t>
            </a:fld>
            <a:endParaRPr lang="en-US"/>
          </a:p>
        </p:txBody>
      </p:sp>
      <p:sp>
        <p:nvSpPr>
          <p:cNvPr id="48131" name="Rectangle 1"/>
          <p:cNvSpPr>
            <a:spLocks noGrp="1" noRot="1" noChangeAspect="1" noChangeArrowheads="1" noTextEdit="1"/>
          </p:cNvSpPr>
          <p:nvPr>
            <p:ph type="sldImg"/>
          </p:nvPr>
        </p:nvSpPr>
        <p:spPr>
          <a:xfrm>
            <a:off x="382588" y="685800"/>
            <a:ext cx="6088062" cy="3425825"/>
          </a:xfrm>
          <a:solidFill>
            <a:srgbClr val="FFFFFF"/>
          </a:solidFill>
          <a:ln/>
        </p:spPr>
      </p:sp>
      <p:sp>
        <p:nvSpPr>
          <p:cNvPr id="48132" name="Rectangle 2"/>
          <p:cNvSpPr>
            <a:spLocks noGrp="1" noChangeArrowheads="1"/>
          </p:cNvSpPr>
          <p:nvPr>
            <p:ph type="body" idx="1"/>
          </p:nvPr>
        </p:nvSpPr>
        <p:spPr>
          <a:xfrm>
            <a:off x="685474" y="4343912"/>
            <a:ext cx="5482157" cy="4111437"/>
          </a:xfrm>
          <a:noFill/>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4EB9B-33F2-4FE9-A996-86F2B8C2D222}"/>
              </a:ext>
            </a:extLst>
          </p:cNvPr>
          <p:cNvSpPr>
            <a:spLocks noGrp="1"/>
          </p:cNvSpPr>
          <p:nvPr>
            <p:ph type="ctrTitle"/>
          </p:nvPr>
        </p:nvSpPr>
        <p:spPr>
          <a:xfrm>
            <a:off x="1524000" y="1856648"/>
            <a:ext cx="9144000" cy="1431637"/>
          </a:xfrm>
        </p:spPr>
        <p:txBody>
          <a:bodyPr anchor="b">
            <a:normAutofit/>
          </a:bodyPr>
          <a:lstStyle>
            <a:lvl1pPr algn="ctr">
              <a:defRPr sz="4800">
                <a:solidFill>
                  <a:schemeClr val="bg1"/>
                </a:solidFill>
                <a:latin typeface="Montserrat SemiBold" pitchFamily="2" charset="0"/>
              </a:defRPr>
            </a:lvl1pPr>
          </a:lstStyle>
          <a:p>
            <a:r>
              <a:rPr lang="en-US" dirty="0"/>
              <a:t>Click to edit Master title style</a:t>
            </a:r>
            <a:endParaRPr lang="en-GB" dirty="0"/>
          </a:p>
        </p:txBody>
      </p:sp>
      <p:sp>
        <p:nvSpPr>
          <p:cNvPr id="10" name="Text Box 4">
            <a:extLst>
              <a:ext uri="{FF2B5EF4-FFF2-40B4-BE49-F238E27FC236}">
                <a16:creationId xmlns:a16="http://schemas.microsoft.com/office/drawing/2014/main" xmlns="" id="{DF3B5D70-9A1F-4D27-AAF2-43134E09C8EE}"/>
              </a:ext>
            </a:extLst>
          </p:cNvPr>
          <p:cNvSpPr txBox="1">
            <a:spLocks noChangeArrowheads="1"/>
          </p:cNvSpPr>
          <p:nvPr userDrawn="1"/>
        </p:nvSpPr>
        <p:spPr bwMode="auto">
          <a:xfrm>
            <a:off x="1524000" y="136525"/>
            <a:ext cx="9144000" cy="362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algn="ctr"/>
            <a:r>
              <a:rPr lang="en-US" altLang="en-US" sz="1000" i="1" u="none" dirty="0">
                <a:solidFill>
                  <a:schemeClr val="bg2"/>
                </a:solidFill>
                <a:latin typeface="Montserrat Medium" pitchFamily="2" charset="0"/>
              </a:rPr>
              <a:t>University of Belgrade</a:t>
            </a:r>
            <a:endParaRPr lang="en-GB" altLang="en-US" sz="1000" i="1" u="none" dirty="0">
              <a:solidFill>
                <a:schemeClr val="bg2"/>
              </a:solidFill>
              <a:latin typeface="Montserrat Medium" pitchFamily="2" charset="0"/>
            </a:endParaRPr>
          </a:p>
          <a:p>
            <a:pPr algn="ctr"/>
            <a:r>
              <a:rPr lang="en-US" altLang="en-US" sz="1000" i="1" u="none" dirty="0">
                <a:solidFill>
                  <a:schemeClr val="bg2"/>
                </a:solidFill>
                <a:latin typeface="Montserrat Medium" pitchFamily="2" charset="0"/>
              </a:rPr>
              <a:t>Faculty of Organizational Sciences</a:t>
            </a:r>
            <a:endParaRPr lang="en-GB" altLang="en-US" sz="1000" i="1" u="none" dirty="0">
              <a:solidFill>
                <a:schemeClr val="bg2"/>
              </a:solidFill>
              <a:latin typeface="Montserrat Medium" pitchFamily="2" charset="0"/>
            </a:endParaRPr>
          </a:p>
        </p:txBody>
      </p:sp>
      <p:pic>
        <p:nvPicPr>
          <p:cNvPr id="12" name="Picture 11">
            <a:extLst>
              <a:ext uri="{FF2B5EF4-FFF2-40B4-BE49-F238E27FC236}">
                <a16:creationId xmlns:a16="http://schemas.microsoft.com/office/drawing/2014/main" xmlns="" id="{656B9F2F-1F69-4698-B85D-76591B3F92A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945112" y="702806"/>
            <a:ext cx="2301775" cy="949052"/>
          </a:xfrm>
          <a:prstGeom prst="rect">
            <a:avLst/>
          </a:prstGeom>
        </p:spPr>
      </p:pic>
      <p:pic>
        <p:nvPicPr>
          <p:cNvPr id="14" name="Graphic 13">
            <a:extLst>
              <a:ext uri="{FF2B5EF4-FFF2-40B4-BE49-F238E27FC236}">
                <a16:creationId xmlns:a16="http://schemas.microsoft.com/office/drawing/2014/main" xmlns="" id="{1A863FB3-B213-4909-9EFA-5DFFDD28E032}"/>
              </a:ext>
            </a:extLst>
          </p:cNvPr>
          <p:cNvPicPr>
            <a:picLocks noChangeAspect="1"/>
          </p:cNvPicPr>
          <p:nvPr userDrawn="1"/>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1092890" y="6453223"/>
            <a:ext cx="175186" cy="171377"/>
          </a:xfrm>
          <a:prstGeom prst="rect">
            <a:avLst/>
          </a:prstGeom>
        </p:spPr>
      </p:pic>
      <p:sp>
        <p:nvSpPr>
          <p:cNvPr id="13" name="Text Placeholder 2">
            <a:extLst>
              <a:ext uri="{FF2B5EF4-FFF2-40B4-BE49-F238E27FC236}">
                <a16:creationId xmlns:a16="http://schemas.microsoft.com/office/drawing/2014/main" xmlns="" id="{90FBF81E-3A30-4209-9B48-3B1F393CC74F}"/>
              </a:ext>
            </a:extLst>
          </p:cNvPr>
          <p:cNvSpPr>
            <a:spLocks noGrp="1"/>
          </p:cNvSpPr>
          <p:nvPr>
            <p:ph type="body" idx="1"/>
          </p:nvPr>
        </p:nvSpPr>
        <p:spPr>
          <a:xfrm>
            <a:off x="1524000" y="3797300"/>
            <a:ext cx="9144000" cy="2292351"/>
          </a:xfrm>
        </p:spPr>
        <p:txBody>
          <a:bodyPr>
            <a:normAutofit/>
          </a:bodyPr>
          <a:lstStyle>
            <a:lvl1pPr marL="0" indent="0" algn="ct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373136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4EB9B-33F2-4FE9-A996-86F2B8C2D222}"/>
              </a:ext>
            </a:extLst>
          </p:cNvPr>
          <p:cNvSpPr>
            <a:spLocks noGrp="1"/>
          </p:cNvSpPr>
          <p:nvPr>
            <p:ph type="ctrTitle"/>
          </p:nvPr>
        </p:nvSpPr>
        <p:spPr>
          <a:xfrm>
            <a:off x="1524000" y="1997363"/>
            <a:ext cx="9144000" cy="1431637"/>
          </a:xfrm>
        </p:spPr>
        <p:txBody>
          <a:bodyPr anchor="b">
            <a:normAutofit/>
          </a:bodyPr>
          <a:lstStyle>
            <a:lvl1pPr algn="ctr">
              <a:defRPr sz="4800">
                <a:solidFill>
                  <a:schemeClr val="bg1"/>
                </a:solidFill>
                <a:latin typeface="Montserrat SemiBold" pitchFamily="2" charset="0"/>
              </a:defRPr>
            </a:lvl1pPr>
          </a:lstStyle>
          <a:p>
            <a:r>
              <a:rPr lang="en-US" dirty="0"/>
              <a:t>Click to edit Master title style</a:t>
            </a:r>
            <a:endParaRPr lang="en-GB" dirty="0"/>
          </a:p>
        </p:txBody>
      </p:sp>
      <p:pic>
        <p:nvPicPr>
          <p:cNvPr id="14" name="Graphic 13">
            <a:extLst>
              <a:ext uri="{FF2B5EF4-FFF2-40B4-BE49-F238E27FC236}">
                <a16:creationId xmlns:a16="http://schemas.microsoft.com/office/drawing/2014/main" xmlns="" id="{1A863FB3-B213-4909-9EFA-5DFFDD28E032}"/>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1092890" y="6453223"/>
            <a:ext cx="175186" cy="171377"/>
          </a:xfrm>
          <a:prstGeom prst="rect">
            <a:avLst/>
          </a:prstGeom>
        </p:spPr>
      </p:pic>
      <p:pic>
        <p:nvPicPr>
          <p:cNvPr id="7" name="Picture 6">
            <a:extLst>
              <a:ext uri="{FF2B5EF4-FFF2-40B4-BE49-F238E27FC236}">
                <a16:creationId xmlns:a16="http://schemas.microsoft.com/office/drawing/2014/main" xmlns="" id="{D3791639-8C34-44A3-9EE8-7D7772BD7431}"/>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76287" y="6298405"/>
            <a:ext cx="1166617" cy="481012"/>
          </a:xfrm>
          <a:prstGeom prst="rect">
            <a:avLst/>
          </a:prstGeom>
        </p:spPr>
      </p:pic>
    </p:spTree>
    <p:extLst>
      <p:ext uri="{BB962C8B-B14F-4D97-AF65-F5344CB8AC3E}">
        <p14:creationId xmlns:p14="http://schemas.microsoft.com/office/powerpoint/2010/main" xmlns="" val="6712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B2C1839-A787-4BDB-8E07-C7D11DB09107}"/>
              </a:ext>
            </a:extLst>
          </p:cNvPr>
          <p:cNvSpPr txBox="1">
            <a:spLocks/>
          </p:cNvSpPr>
          <p:nvPr userDrawn="1"/>
        </p:nvSpPr>
        <p:spPr>
          <a:xfrm>
            <a:off x="452582" y="1122218"/>
            <a:ext cx="3128818" cy="526472"/>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4000" b="0" kern="1200">
                <a:solidFill>
                  <a:schemeClr val="accent3"/>
                </a:solidFill>
                <a:latin typeface="Montserrat SemiBold" pitchFamily="2" charset="0"/>
                <a:ea typeface="+mj-ea"/>
                <a:cs typeface="+mj-cs"/>
              </a:defRPr>
            </a:lvl1pPr>
          </a:lstStyle>
          <a:p>
            <a:pPr algn="l"/>
            <a:r>
              <a:rPr lang="en-US" dirty="0"/>
              <a:t>Contents</a:t>
            </a:r>
            <a:endParaRPr lang="en-GB" dirty="0"/>
          </a:p>
        </p:txBody>
      </p:sp>
      <p:sp>
        <p:nvSpPr>
          <p:cNvPr id="10" name="Content Placeholder 2">
            <a:extLst>
              <a:ext uri="{FF2B5EF4-FFF2-40B4-BE49-F238E27FC236}">
                <a16:creationId xmlns:a16="http://schemas.microsoft.com/office/drawing/2014/main" xmlns="" id="{42EFA307-79E3-437E-A5AC-469F14D0855E}"/>
              </a:ext>
            </a:extLst>
          </p:cNvPr>
          <p:cNvSpPr>
            <a:spLocks noGrp="1"/>
          </p:cNvSpPr>
          <p:nvPr>
            <p:ph sz="half" idx="1"/>
          </p:nvPr>
        </p:nvSpPr>
        <p:spPr>
          <a:xfrm>
            <a:off x="4038599" y="1016000"/>
            <a:ext cx="7315201" cy="4794249"/>
          </a:xfrm>
        </p:spPr>
        <p:txBody>
          <a:bodyPr/>
          <a:lstStyle>
            <a:lvl1pPr marL="514350" indent="-514350">
              <a:buFont typeface="+mj-lt"/>
              <a:buAutoNum type="arabicPeriod"/>
              <a:defRPr sz="2400"/>
            </a:lvl1pPr>
            <a:lvl2pPr marL="914400" indent="-457200">
              <a:buFont typeface="+mj-lt"/>
              <a:buAutoNum type="arabicPeriod"/>
              <a:defRPr sz="2200"/>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xmlns="" id="{CA5E9C73-C176-47D3-911D-637C14AFB659}"/>
              </a:ext>
            </a:extLst>
          </p:cNvPr>
          <p:cNvSpPr txBox="1">
            <a:spLocks/>
          </p:cNvSpPr>
          <p:nvPr userDrawn="1"/>
        </p:nvSpPr>
        <p:spPr>
          <a:xfrm>
            <a:off x="452582" y="595746"/>
            <a:ext cx="3128818" cy="526472"/>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4000" b="0" kern="1200">
                <a:solidFill>
                  <a:schemeClr val="accent3"/>
                </a:solidFill>
                <a:latin typeface="Montserrat SemiBold" pitchFamily="2" charset="0"/>
                <a:ea typeface="+mj-ea"/>
                <a:cs typeface="+mj-cs"/>
              </a:defRPr>
            </a:lvl1pPr>
          </a:lstStyle>
          <a:p>
            <a:pPr algn="l"/>
            <a:r>
              <a:rPr lang="en-US" dirty="0">
                <a:solidFill>
                  <a:schemeClr val="bg1"/>
                </a:solidFill>
              </a:rPr>
              <a:t>Table of</a:t>
            </a:r>
            <a:endParaRPr lang="en-GB" dirty="0">
              <a:solidFill>
                <a:schemeClr val="bg1"/>
              </a:solidFill>
            </a:endParaRPr>
          </a:p>
        </p:txBody>
      </p:sp>
    </p:spTree>
    <p:extLst>
      <p:ext uri="{BB962C8B-B14F-4D97-AF65-F5344CB8AC3E}">
        <p14:creationId xmlns:p14="http://schemas.microsoft.com/office/powerpoint/2010/main" xmlns="" val="217729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bg>
      <p:bgPr>
        <a:blipFill dpi="0" rotWithShape="1">
          <a:blip r:embed="rId2" cstate="print">
            <a:lum/>
            <a:extLst>
              <a:ext uri="{BEBA8EAE-BF5A-486C-A8C5-ECC9F3942E4B}">
                <a14:imgProps xmlns:a14="http://schemas.microsoft.com/office/drawing/2010/main" xmlns="">
                  <a14:imgLayer r:embed="rId3">
                    <a14:imgEffect>
                      <a14:sharpenSoften amoun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B2C1839-A787-4BDB-8E07-C7D11DB09107}"/>
              </a:ext>
            </a:extLst>
          </p:cNvPr>
          <p:cNvSpPr txBox="1">
            <a:spLocks/>
          </p:cNvSpPr>
          <p:nvPr userDrawn="1"/>
        </p:nvSpPr>
        <p:spPr>
          <a:xfrm>
            <a:off x="452582" y="1122218"/>
            <a:ext cx="3128818" cy="526472"/>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4000" b="0" kern="1200">
                <a:solidFill>
                  <a:schemeClr val="accent3"/>
                </a:solidFill>
                <a:latin typeface="Montserrat SemiBold" pitchFamily="2" charset="0"/>
                <a:ea typeface="+mj-ea"/>
                <a:cs typeface="+mj-cs"/>
              </a:defRPr>
            </a:lvl1pPr>
          </a:lstStyle>
          <a:p>
            <a:pPr algn="l"/>
            <a:r>
              <a:rPr lang="sr-Latn-RS" dirty="0"/>
              <a:t>BC lab</a:t>
            </a:r>
            <a:endParaRPr lang="en-GB" dirty="0"/>
          </a:p>
        </p:txBody>
      </p:sp>
      <p:sp>
        <p:nvSpPr>
          <p:cNvPr id="11" name="Title 1">
            <a:extLst>
              <a:ext uri="{FF2B5EF4-FFF2-40B4-BE49-F238E27FC236}">
                <a16:creationId xmlns:a16="http://schemas.microsoft.com/office/drawing/2014/main" xmlns="" id="{CA5E9C73-C176-47D3-911D-637C14AFB659}"/>
              </a:ext>
            </a:extLst>
          </p:cNvPr>
          <p:cNvSpPr txBox="1">
            <a:spLocks/>
          </p:cNvSpPr>
          <p:nvPr userDrawn="1"/>
        </p:nvSpPr>
        <p:spPr>
          <a:xfrm>
            <a:off x="452582" y="595746"/>
            <a:ext cx="3128818" cy="526472"/>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4000" b="0" kern="1200">
                <a:solidFill>
                  <a:schemeClr val="accent3"/>
                </a:solidFill>
                <a:latin typeface="Montserrat SemiBold" pitchFamily="2" charset="0"/>
                <a:ea typeface="+mj-ea"/>
                <a:cs typeface="+mj-cs"/>
              </a:defRPr>
            </a:lvl1pPr>
          </a:lstStyle>
          <a:p>
            <a:pPr algn="l"/>
            <a:r>
              <a:rPr lang="sr-Latn-RS" dirty="0">
                <a:solidFill>
                  <a:schemeClr val="bg1"/>
                </a:solidFill>
              </a:rPr>
              <a:t>Partners</a:t>
            </a:r>
            <a:endParaRPr lang="en-GB" dirty="0">
              <a:solidFill>
                <a:schemeClr val="bg1"/>
              </a:solidFill>
            </a:endParaRPr>
          </a:p>
        </p:txBody>
      </p:sp>
    </p:spTree>
    <p:extLst>
      <p:ext uri="{BB962C8B-B14F-4D97-AF65-F5344CB8AC3E}">
        <p14:creationId xmlns:p14="http://schemas.microsoft.com/office/powerpoint/2010/main" xmlns="" val="21130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Title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516196-8AB6-4D51-87E5-7C91085347BD}"/>
              </a:ext>
            </a:extLst>
          </p:cNvPr>
          <p:cNvSpPr>
            <a:spLocks noGrp="1"/>
          </p:cNvSpPr>
          <p:nvPr>
            <p:ph type="body" idx="1"/>
          </p:nvPr>
        </p:nvSpPr>
        <p:spPr>
          <a:xfrm>
            <a:off x="831850" y="1511300"/>
            <a:ext cx="10515600" cy="4578351"/>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xmlns="" id="{169DF892-DD0B-4C3F-B403-D5A22070470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6287" y="6298405"/>
            <a:ext cx="1166617" cy="481012"/>
          </a:xfrm>
          <a:prstGeom prst="rect">
            <a:avLst/>
          </a:prstGeom>
        </p:spPr>
      </p:pic>
      <p:sp>
        <p:nvSpPr>
          <p:cNvPr id="6" name="Title 1">
            <a:extLst>
              <a:ext uri="{FF2B5EF4-FFF2-40B4-BE49-F238E27FC236}">
                <a16:creationId xmlns:a16="http://schemas.microsoft.com/office/drawing/2014/main" xmlns="" id="{38EC9DAB-BF61-431A-8A72-63E6E86F0D82}"/>
              </a:ext>
            </a:extLst>
          </p:cNvPr>
          <p:cNvSpPr>
            <a:spLocks noGrp="1"/>
          </p:cNvSpPr>
          <p:nvPr>
            <p:ph type="ctrTitle"/>
          </p:nvPr>
        </p:nvSpPr>
        <p:spPr>
          <a:xfrm>
            <a:off x="831850" y="215900"/>
            <a:ext cx="9144000" cy="670420"/>
          </a:xfrm>
        </p:spPr>
        <p:txBody>
          <a:bodyPr anchor="b">
            <a:noAutofit/>
          </a:bodyPr>
          <a:lstStyle>
            <a:lvl1pPr algn="l">
              <a:defRPr sz="4400">
                <a:solidFill>
                  <a:schemeClr val="bg1"/>
                </a:solidFill>
                <a:latin typeface="Montserrat SemiBol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xmlns="" val="247492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with Title and Sub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C516196-8AB6-4D51-87E5-7C91085347BD}"/>
              </a:ext>
            </a:extLst>
          </p:cNvPr>
          <p:cNvSpPr>
            <a:spLocks noGrp="1"/>
          </p:cNvSpPr>
          <p:nvPr>
            <p:ph type="body" idx="1"/>
          </p:nvPr>
        </p:nvSpPr>
        <p:spPr>
          <a:xfrm>
            <a:off x="831850" y="1943101"/>
            <a:ext cx="10515600" cy="4146550"/>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xmlns="" id="{169DF892-DD0B-4C3F-B403-D5A22070470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6287" y="6298405"/>
            <a:ext cx="1166617" cy="481012"/>
          </a:xfrm>
          <a:prstGeom prst="rect">
            <a:avLst/>
          </a:prstGeom>
        </p:spPr>
      </p:pic>
      <p:sp>
        <p:nvSpPr>
          <p:cNvPr id="10" name="Title 1">
            <a:extLst>
              <a:ext uri="{FF2B5EF4-FFF2-40B4-BE49-F238E27FC236}">
                <a16:creationId xmlns:a16="http://schemas.microsoft.com/office/drawing/2014/main" xmlns="" id="{01B4562A-464A-4FF8-9F9B-07AE025A1D99}"/>
              </a:ext>
            </a:extLst>
          </p:cNvPr>
          <p:cNvSpPr>
            <a:spLocks noGrp="1"/>
          </p:cNvSpPr>
          <p:nvPr>
            <p:ph type="ctrTitle"/>
          </p:nvPr>
        </p:nvSpPr>
        <p:spPr>
          <a:xfrm>
            <a:off x="831850" y="215900"/>
            <a:ext cx="9144000" cy="670420"/>
          </a:xfrm>
        </p:spPr>
        <p:txBody>
          <a:bodyPr anchor="b">
            <a:noAutofit/>
          </a:bodyPr>
          <a:lstStyle>
            <a:lvl1pPr algn="l">
              <a:defRPr sz="4400">
                <a:solidFill>
                  <a:schemeClr val="bg1"/>
                </a:solidFill>
                <a:latin typeface="Montserrat SemiBold" pitchFamily="2" charset="0"/>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xmlns=""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2"/>
                </a:solidFill>
              </a:defRPr>
            </a:lvl1pPr>
          </a:lstStyle>
          <a:p>
            <a:pPr lvl="0"/>
            <a:r>
              <a:rPr lang="en-US" dirty="0"/>
              <a:t>Click to edit subtitle style</a:t>
            </a:r>
            <a:endParaRPr lang="en-GB" dirty="0"/>
          </a:p>
        </p:txBody>
      </p:sp>
    </p:spTree>
    <p:extLst>
      <p:ext uri="{BB962C8B-B14F-4D97-AF65-F5344CB8AC3E}">
        <p14:creationId xmlns:p14="http://schemas.microsoft.com/office/powerpoint/2010/main" xmlns="" val="410257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B86FDE-70F5-450F-9D05-C320D799F9FA}"/>
              </a:ext>
            </a:extLst>
          </p:cNvPr>
          <p:cNvSpPr>
            <a:spLocks noGrp="1"/>
          </p:cNvSpPr>
          <p:nvPr>
            <p:ph type="title"/>
          </p:nvPr>
        </p:nvSpPr>
        <p:spPr>
          <a:xfrm>
            <a:off x="838200" y="38100"/>
            <a:ext cx="10515600" cy="9882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AB4D2D5A-CECF-4396-8A07-B0BD3FC2E07F}"/>
              </a:ext>
            </a:extLst>
          </p:cNvPr>
          <p:cNvSpPr>
            <a:spLocks noGrp="1"/>
          </p:cNvSpPr>
          <p:nvPr>
            <p:ph type="body" idx="1"/>
          </p:nvPr>
        </p:nvSpPr>
        <p:spPr>
          <a:xfrm>
            <a:off x="838200" y="1485900"/>
            <a:ext cx="10515600" cy="4691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xmlns="" id="{8AFB3AC4-0BF5-418C-A5F7-E81CA541ABF0}"/>
              </a:ext>
            </a:extLst>
          </p:cNvPr>
          <p:cNvPicPr>
            <a:picLocks noChangeAspect="1"/>
          </p:cNvPicPr>
          <p:nvPr userDrawn="1"/>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1092890" y="6453223"/>
            <a:ext cx="175186" cy="171377"/>
          </a:xfrm>
          <a:prstGeom prst="rect">
            <a:avLst/>
          </a:prstGeom>
        </p:spPr>
      </p:pic>
    </p:spTree>
    <p:extLst>
      <p:ext uri="{BB962C8B-B14F-4D97-AF65-F5344CB8AC3E}">
        <p14:creationId xmlns:p14="http://schemas.microsoft.com/office/powerpoint/2010/main" xmlns="" val="32422743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0" r:id="rId4"/>
    <p:sldLayoutId id="2147483659" r:id="rId5"/>
    <p:sldLayoutId id="2147483651" r:id="rId6"/>
    <p:sldLayoutId id="2147483661" r:id="rId7"/>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eksandra@elab.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hyperlink" Target="https://www.linkedin.com/in/bc-lab/" TargetMode="External"/><Relationship Id="rId3" Type="http://schemas.openxmlformats.org/officeDocument/2006/relationships/image" Target="../media/image39.png"/><Relationship Id="rId7" Type="http://schemas.openxmlformats.org/officeDocument/2006/relationships/image" Target="../media/image40.jpeg"/><Relationship Id="rId2" Type="http://schemas.openxmlformats.org/officeDocument/2006/relationships/hyperlink" Target="https://twitter.com/bc_lab_" TargetMode="External"/><Relationship Id="rId1" Type="http://schemas.openxmlformats.org/officeDocument/2006/relationships/slideLayout" Target="../slideLayouts/slideLayout1.xml"/><Relationship Id="rId6" Type="http://schemas.openxmlformats.org/officeDocument/2006/relationships/hyperlink" Target="https://www.instagram.com/_bc_lab/" TargetMode="External"/><Relationship Id="rId11" Type="http://schemas.openxmlformats.org/officeDocument/2006/relationships/image" Target="../media/image42.png"/><Relationship Id="rId5" Type="http://schemas.openxmlformats.org/officeDocument/2006/relationships/hyperlink" Target="mailto:bclab@elab.rs" TargetMode="External"/><Relationship Id="rId10" Type="http://schemas.openxmlformats.org/officeDocument/2006/relationships/hyperlink" Target="https://www.facebook.com/blockchain.laboratory" TargetMode="External"/><Relationship Id="rId4" Type="http://schemas.openxmlformats.org/officeDocument/2006/relationships/hyperlink" Target="https://bc.elab.fon.bg.ac.rs/"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E57AC-3C26-4AB3-9B52-59EEC8DE0A0B}"/>
              </a:ext>
            </a:extLst>
          </p:cNvPr>
          <p:cNvSpPr>
            <a:spLocks noGrp="1"/>
          </p:cNvSpPr>
          <p:nvPr>
            <p:ph type="ctrTitle"/>
          </p:nvPr>
        </p:nvSpPr>
        <p:spPr/>
        <p:txBody>
          <a:bodyPr>
            <a:normAutofit/>
          </a:bodyPr>
          <a:lstStyle/>
          <a:p>
            <a:r>
              <a:rPr lang="sr-Latn-CS" altLang="sr-Latn-RS" sz="4800" b="1" dirty="0">
                <a:solidFill>
                  <a:srgbClr val="FFFFFF"/>
                </a:solidFill>
                <a:latin typeface="Calibri" panose="020F0502020204030204" pitchFamily="34" charset="0"/>
              </a:rPr>
              <a:t>BLOCKCHAIN</a:t>
            </a:r>
            <a:r>
              <a:rPr lang="en-GB" altLang="sr-Latn-RS" sz="4800" b="1" dirty="0">
                <a:solidFill>
                  <a:srgbClr val="FFFFFF"/>
                </a:solidFill>
                <a:latin typeface="Calibri" panose="020F0502020204030204" pitchFamily="34" charset="0"/>
              </a:rPr>
              <a:t> IN E-BUSINESS ECOSYSTEMS</a:t>
            </a:r>
            <a:endParaRPr lang="en-GB" dirty="0"/>
          </a:p>
        </p:txBody>
      </p:sp>
      <p:sp>
        <p:nvSpPr>
          <p:cNvPr id="4" name="TextBox 3">
            <a:extLst>
              <a:ext uri="{FF2B5EF4-FFF2-40B4-BE49-F238E27FC236}">
                <a16:creationId xmlns:a16="http://schemas.microsoft.com/office/drawing/2014/main" xmlns="" id="{B3FB7AED-CADD-4B11-A8F5-3F043F2E0A77}"/>
              </a:ext>
            </a:extLst>
          </p:cNvPr>
          <p:cNvSpPr txBox="1"/>
          <p:nvPr/>
        </p:nvSpPr>
        <p:spPr>
          <a:xfrm>
            <a:off x="2812409" y="4697726"/>
            <a:ext cx="6094602" cy="400110"/>
          </a:xfrm>
          <a:prstGeom prst="rect">
            <a:avLst/>
          </a:prstGeom>
          <a:noFill/>
        </p:spPr>
        <p:txBody>
          <a:bodyPr wrap="square">
            <a:spAutoFit/>
          </a:bodyPr>
          <a:lstStyle/>
          <a:p>
            <a:pPr algn="ctr">
              <a:buClrTx/>
              <a:buFontTx/>
              <a:buNone/>
            </a:pPr>
            <a:r>
              <a:rPr lang="en-US" altLang="sr-Latn-RS" sz="2000" dirty="0">
                <a:solidFill>
                  <a:srgbClr val="000000"/>
                </a:solidFill>
                <a:latin typeface="Calibri" panose="020F0502020204030204" pitchFamily="34" charset="0"/>
              </a:rPr>
              <a:t>Aleksandra Labus, </a:t>
            </a:r>
            <a:r>
              <a:rPr lang="en-US" altLang="sr-Latn-RS" sz="2000" u="sng" dirty="0">
                <a:solidFill>
                  <a:srgbClr val="FF8119"/>
                </a:solidFill>
                <a:latin typeface="Calibri" panose="020F0502020204030204" pitchFamily="34" charset="0"/>
                <a:hlinkClick r:id="rId2"/>
              </a:rPr>
              <a:t>aleksandra@elab.rs</a:t>
            </a:r>
          </a:p>
        </p:txBody>
      </p:sp>
    </p:spTree>
    <p:extLst>
      <p:ext uri="{BB962C8B-B14F-4D97-AF65-F5344CB8AC3E}">
        <p14:creationId xmlns:p14="http://schemas.microsoft.com/office/powerpoint/2010/main" xmlns="" val="6321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80EEE1-F126-41CF-925B-800CEE909B15}"/>
              </a:ext>
            </a:extLst>
          </p:cNvPr>
          <p:cNvSpPr>
            <a:spLocks noGrp="1"/>
          </p:cNvSpPr>
          <p:nvPr>
            <p:ph type="body" idx="1"/>
          </p:nvPr>
        </p:nvSpPr>
        <p:spPr/>
        <p:txBody>
          <a:bodyPr/>
          <a:lstStyle/>
          <a:p>
            <a:pPr marL="342900" indent="-342900">
              <a:spcBef>
                <a:spcPts val="813"/>
              </a:spcBef>
              <a:spcAft>
                <a:spcPts val="13"/>
              </a:spcAft>
              <a:buSzPct val="100000"/>
              <a:buFont typeface="Wingdings" panose="05000000000000000000" pitchFamily="2" charset="2"/>
              <a:buChar char="§"/>
              <a:defRPr/>
            </a:pPr>
            <a:r>
              <a:rPr lang="en-US" altLang="sr-Latn-RS" sz="2000" b="1" dirty="0">
                <a:solidFill>
                  <a:schemeClr val="accent2"/>
                </a:solidFill>
                <a:latin typeface="Calibri" panose="020F0502020204030204" pitchFamily="34" charset="0"/>
              </a:rPr>
              <a:t>Blocks</a:t>
            </a:r>
            <a:r>
              <a:rPr lang="en-US" altLang="sr-Latn-RS" sz="2000" dirty="0">
                <a:solidFill>
                  <a:srgbClr val="000000"/>
                </a:solidFill>
                <a:latin typeface="Calibri" panose="020F0502020204030204" pitchFamily="34" charset="0"/>
              </a:rPr>
              <a:t> contain:</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dirty="0">
                <a:solidFill>
                  <a:srgbClr val="000000"/>
                </a:solidFill>
                <a:latin typeface="Calibri" panose="020F0502020204030204" pitchFamily="34" charset="0"/>
              </a:rPr>
              <a:t>block header - contains metadata: block number, hash value of previous block header, timestamp, nonce value, and size of block. The hash value of the previous block header is stored in the block header of the current block (chaining of blocks). The first block with no parent block is called Genesis Block.</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dirty="0">
                <a:solidFill>
                  <a:srgbClr val="000000"/>
                </a:solidFill>
                <a:latin typeface="Calibri" panose="020F0502020204030204" pitchFamily="34" charset="0"/>
              </a:rPr>
              <a:t>block data - contains list of transactions which have been included in the block after validation and authentication. </a:t>
            </a:r>
          </a:p>
          <a:p>
            <a:pPr marL="342900" indent="-342900">
              <a:spcBef>
                <a:spcPts val="813"/>
              </a:spcBef>
              <a:spcAft>
                <a:spcPts val="13"/>
              </a:spcAft>
              <a:buSzPct val="100000"/>
              <a:buFont typeface="Wingdings" panose="05000000000000000000" pitchFamily="2" charset="2"/>
              <a:buChar char="§"/>
              <a:defRPr/>
            </a:pPr>
            <a:endParaRPr lang="en-GB" altLang="sr-Latn-RS" sz="20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xmlns="" id="{D3B8EF49-05FB-42BA-8169-5E3A6DFD0E55}"/>
              </a:ext>
            </a:extLst>
          </p:cNvPr>
          <p:cNvSpPr>
            <a:spLocks noGrp="1"/>
          </p:cNvSpPr>
          <p:nvPr>
            <p:ph type="ctrTitle"/>
          </p:nvPr>
        </p:nvSpPr>
        <p:spPr/>
        <p:txBody>
          <a:bodyPr/>
          <a:lstStyle/>
          <a:p>
            <a:r>
              <a:rPr lang="en-US" altLang="sr-Latn-RS" sz="3600" dirty="0">
                <a:solidFill>
                  <a:srgbClr val="FFFFFF"/>
                </a:solidFill>
              </a:rPr>
              <a:t>Blockchain components</a:t>
            </a:r>
            <a:endParaRPr lang="sr-Latn-RS" sz="3600" dirty="0"/>
          </a:p>
        </p:txBody>
      </p:sp>
      <p:pic>
        <p:nvPicPr>
          <p:cNvPr id="4" name="Picture 3">
            <a:extLst>
              <a:ext uri="{FF2B5EF4-FFF2-40B4-BE49-F238E27FC236}">
                <a16:creationId xmlns:a16="http://schemas.microsoft.com/office/drawing/2014/main" xmlns="" id="{8E465ADC-46F6-4357-9702-8EB4304BF67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8374" y="3631610"/>
            <a:ext cx="6818639" cy="25680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90135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80EEE1-F126-41CF-925B-800CEE909B15}"/>
              </a:ext>
            </a:extLst>
          </p:cNvPr>
          <p:cNvSpPr>
            <a:spLocks noGrp="1"/>
          </p:cNvSpPr>
          <p:nvPr>
            <p:ph type="body" idx="1"/>
          </p:nvPr>
        </p:nvSpPr>
        <p:spPr/>
        <p:txBody>
          <a:bodyPr/>
          <a:lstStyle/>
          <a:p>
            <a:pPr marL="342900" indent="-342900">
              <a:spcBef>
                <a:spcPts val="813"/>
              </a:spcBef>
              <a:spcAft>
                <a:spcPts val="13"/>
              </a:spcAft>
              <a:buSzPct val="100000"/>
              <a:buFont typeface="Wingdings" panose="05000000000000000000" pitchFamily="2" charset="2"/>
              <a:buChar char="§"/>
              <a:defRPr/>
            </a:pPr>
            <a:r>
              <a:rPr lang="en-GB" altLang="sr-Latn-RS" sz="2000" b="1" dirty="0">
                <a:solidFill>
                  <a:schemeClr val="accent2"/>
                </a:solidFill>
                <a:latin typeface="Calibri" panose="020F0502020204030204" pitchFamily="34" charset="0"/>
              </a:rPr>
              <a:t>Cryptographic Hash Functions.</a:t>
            </a:r>
            <a:r>
              <a:rPr lang="en-GB" sz="2000" dirty="0">
                <a:solidFill>
                  <a:srgbClr val="FF0000"/>
                </a:solidFill>
                <a:latin typeface="Calibri" pitchFamily="34" charset="0"/>
              </a:rPr>
              <a:t> </a:t>
            </a:r>
            <a:r>
              <a:rPr lang="en-GB" sz="2000" dirty="0">
                <a:solidFill>
                  <a:srgbClr val="000000"/>
                </a:solidFill>
                <a:latin typeface="Calibri" pitchFamily="34" charset="0"/>
              </a:rPr>
              <a:t>On passing the input data (file, text, etc.), it generates a unique output of fixed size called as hash. </a:t>
            </a:r>
            <a:r>
              <a:rPr lang="en-US" sz="2000" dirty="0">
                <a:solidFill>
                  <a:srgbClr val="000000"/>
                </a:solidFill>
                <a:latin typeface="Calibri" pitchFamily="34" charset="0"/>
              </a:rPr>
              <a:t>H</a:t>
            </a:r>
            <a:r>
              <a:rPr lang="en-GB" sz="2000" dirty="0">
                <a:solidFill>
                  <a:srgbClr val="000000"/>
                </a:solidFill>
                <a:latin typeface="Calibri" pitchFamily="34" charset="0"/>
              </a:rPr>
              <a:t>ash functions enable to create a chain of blocks. Any modification in the block or chain also changes the hash value.</a:t>
            </a:r>
          </a:p>
          <a:p>
            <a:pPr marL="342900" indent="-342900">
              <a:spcBef>
                <a:spcPts val="813"/>
              </a:spcBef>
              <a:spcAft>
                <a:spcPts val="13"/>
              </a:spcAft>
              <a:buSzPct val="100000"/>
              <a:buFont typeface="Wingdings" panose="05000000000000000000" pitchFamily="2" charset="2"/>
              <a:buChar char="§"/>
              <a:defRPr/>
            </a:pPr>
            <a:endParaRPr lang="en-GB" altLang="sr-Latn-RS" sz="20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xmlns="" id="{D3B8EF49-05FB-42BA-8169-5E3A6DFD0E55}"/>
              </a:ext>
            </a:extLst>
          </p:cNvPr>
          <p:cNvSpPr>
            <a:spLocks noGrp="1"/>
          </p:cNvSpPr>
          <p:nvPr>
            <p:ph type="ctrTitle"/>
          </p:nvPr>
        </p:nvSpPr>
        <p:spPr/>
        <p:txBody>
          <a:bodyPr/>
          <a:lstStyle/>
          <a:p>
            <a:r>
              <a:rPr lang="en-US" altLang="sr-Latn-RS" sz="3600" dirty="0">
                <a:solidFill>
                  <a:srgbClr val="FFFFFF"/>
                </a:solidFill>
              </a:rPr>
              <a:t>Blockchain components</a:t>
            </a:r>
            <a:endParaRPr lang="sr-Latn-RS" sz="3600" dirty="0"/>
          </a:p>
        </p:txBody>
      </p:sp>
      <p:pic>
        <p:nvPicPr>
          <p:cNvPr id="5" name="Picture 5"/>
          <p:cNvPicPr>
            <a:picLocks noChangeAspect="1" noChangeArrowheads="1"/>
          </p:cNvPicPr>
          <p:nvPr/>
        </p:nvPicPr>
        <p:blipFill>
          <a:blip r:embed="rId2" cstate="print"/>
          <a:srcRect/>
          <a:stretch>
            <a:fillRect/>
          </a:stretch>
        </p:blipFill>
        <p:spPr bwMode="auto">
          <a:xfrm>
            <a:off x="3145305" y="2620403"/>
            <a:ext cx="5414963" cy="3384550"/>
          </a:xfrm>
          <a:prstGeom prst="rect">
            <a:avLst/>
          </a:prstGeom>
          <a:noFill/>
          <a:ln w="9525">
            <a:noFill/>
            <a:round/>
            <a:headEnd/>
            <a:tailEnd/>
          </a:ln>
          <a:effectLst/>
        </p:spPr>
      </p:pic>
    </p:spTree>
    <p:extLst>
      <p:ext uri="{BB962C8B-B14F-4D97-AF65-F5344CB8AC3E}">
        <p14:creationId xmlns:p14="http://schemas.microsoft.com/office/powerpoint/2010/main" xmlns="" val="259013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80EEE1-F126-41CF-925B-800CEE909B15}"/>
              </a:ext>
            </a:extLst>
          </p:cNvPr>
          <p:cNvSpPr>
            <a:spLocks noGrp="1"/>
          </p:cNvSpPr>
          <p:nvPr>
            <p:ph type="body" idx="1"/>
          </p:nvPr>
        </p:nvSpPr>
        <p:spPr/>
        <p:txBody>
          <a:bodyPr/>
          <a:lstStyle/>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Consensus Algorithm</a:t>
            </a:r>
            <a:r>
              <a:rPr lang="en-US" altLang="sr-Latn-RS" sz="2000" b="1" dirty="0">
                <a:solidFill>
                  <a:schemeClr val="accent2"/>
                </a:solidFill>
                <a:latin typeface="Calibri" panose="020F0502020204030204" pitchFamily="34" charset="0"/>
              </a:rPr>
              <a:t>. </a:t>
            </a:r>
            <a:r>
              <a:rPr lang="en-US" sz="2000" dirty="0">
                <a:solidFill>
                  <a:srgbClr val="000000"/>
                </a:solidFill>
                <a:latin typeface="Calibri" pitchFamily="34" charset="0"/>
              </a:rPr>
              <a:t>In b</a:t>
            </a:r>
            <a:r>
              <a:rPr lang="en-GB" sz="2000" dirty="0" err="1">
                <a:solidFill>
                  <a:srgbClr val="000000"/>
                </a:solidFill>
                <a:latin typeface="Calibri" pitchFamily="34" charset="0"/>
              </a:rPr>
              <a:t>lockchain</a:t>
            </a:r>
            <a:r>
              <a:rPr lang="en-GB" sz="2000" dirty="0">
                <a:solidFill>
                  <a:srgbClr val="000000"/>
                </a:solidFill>
                <a:latin typeface="Calibri" pitchFamily="34" charset="0"/>
              </a:rPr>
              <a:t> network</a:t>
            </a:r>
            <a:r>
              <a:rPr lang="sr-Latn-RS" sz="2000" dirty="0">
                <a:solidFill>
                  <a:srgbClr val="000000"/>
                </a:solidFill>
                <a:latin typeface="Calibri" pitchFamily="34" charset="0"/>
              </a:rPr>
              <a:t> </a:t>
            </a:r>
            <a:r>
              <a:rPr lang="en-GB" sz="2000" dirty="0">
                <a:solidFill>
                  <a:srgbClr val="000000"/>
                </a:solidFill>
                <a:latin typeface="Calibri" pitchFamily="34" charset="0"/>
              </a:rPr>
              <a:t>must be a consensus among different</a:t>
            </a:r>
            <a:r>
              <a:rPr lang="en-US" sz="2000" dirty="0">
                <a:solidFill>
                  <a:srgbClr val="000000"/>
                </a:solidFill>
                <a:latin typeface="Calibri" pitchFamily="34" charset="0"/>
              </a:rPr>
              <a:t> </a:t>
            </a:r>
            <a:r>
              <a:rPr lang="en-GB" sz="2000" dirty="0">
                <a:solidFill>
                  <a:srgbClr val="000000"/>
                </a:solidFill>
                <a:latin typeface="Calibri" pitchFamily="34" charset="0"/>
              </a:rPr>
              <a:t>members</a:t>
            </a:r>
            <a:r>
              <a:rPr lang="en-US" sz="2000" dirty="0">
                <a:solidFill>
                  <a:srgbClr val="000000"/>
                </a:solidFill>
                <a:latin typeface="Calibri" pitchFamily="34" charset="0"/>
              </a:rPr>
              <a:t>. E</a:t>
            </a:r>
            <a:r>
              <a:rPr lang="en-GB" sz="2000" dirty="0">
                <a:solidFill>
                  <a:srgbClr val="000000"/>
                </a:solidFill>
                <a:latin typeface="Calibri" pitchFamily="34" charset="0"/>
              </a:rPr>
              <a:t>ach member of the network </a:t>
            </a:r>
            <a:r>
              <a:rPr lang="en-US" sz="2000" dirty="0">
                <a:solidFill>
                  <a:srgbClr val="000000"/>
                </a:solidFill>
                <a:latin typeface="Calibri" pitchFamily="34" charset="0"/>
              </a:rPr>
              <a:t>have right </a:t>
            </a:r>
            <a:r>
              <a:rPr lang="en-GB" sz="2000" dirty="0">
                <a:solidFill>
                  <a:srgbClr val="000000"/>
                </a:solidFill>
                <a:latin typeface="Calibri" pitchFamily="34" charset="0"/>
              </a:rPr>
              <a:t>to validate and verify the integrity</a:t>
            </a:r>
            <a:r>
              <a:rPr lang="en-US" sz="2000" dirty="0">
                <a:solidFill>
                  <a:srgbClr val="000000"/>
                </a:solidFill>
                <a:latin typeface="Calibri" pitchFamily="34" charset="0"/>
              </a:rPr>
              <a:t> </a:t>
            </a:r>
            <a:r>
              <a:rPr lang="en-GB" sz="2000" dirty="0">
                <a:solidFill>
                  <a:srgbClr val="000000"/>
                </a:solidFill>
                <a:latin typeface="Calibri" pitchFamily="34" charset="0"/>
              </a:rPr>
              <a:t>of system</a:t>
            </a:r>
            <a:r>
              <a:rPr lang="en-US" sz="2000" dirty="0">
                <a:solidFill>
                  <a:srgbClr val="000000"/>
                </a:solidFill>
                <a:latin typeface="Calibri" pitchFamily="34" charset="0"/>
              </a:rPr>
              <a:t> without </a:t>
            </a:r>
            <a:r>
              <a:rPr lang="en-GB" sz="2000" dirty="0">
                <a:solidFill>
                  <a:srgbClr val="000000"/>
                </a:solidFill>
                <a:latin typeface="Calibri" pitchFamily="34" charset="0"/>
              </a:rPr>
              <a:t>a third party</a:t>
            </a:r>
            <a:r>
              <a:rPr lang="en-US" sz="2000" dirty="0">
                <a:solidFill>
                  <a:srgbClr val="000000"/>
                </a:solidFill>
                <a:latin typeface="Calibri" pitchFamily="34" charset="0"/>
              </a:rPr>
              <a:t>. </a:t>
            </a:r>
            <a:r>
              <a:rPr lang="en-GB" sz="2000" dirty="0">
                <a:solidFill>
                  <a:srgbClr val="000000"/>
                </a:solidFill>
                <a:latin typeface="Calibri" pitchFamily="34" charset="0"/>
              </a:rPr>
              <a:t>This consensus is essential for</a:t>
            </a:r>
            <a:r>
              <a:rPr lang="en-US" sz="2000" dirty="0">
                <a:solidFill>
                  <a:srgbClr val="000000"/>
                </a:solidFill>
                <a:latin typeface="Calibri" pitchFamily="34" charset="0"/>
              </a:rPr>
              <a:t> </a:t>
            </a:r>
            <a:r>
              <a:rPr lang="en-GB" sz="2000" dirty="0">
                <a:solidFill>
                  <a:srgbClr val="000000"/>
                </a:solidFill>
                <a:latin typeface="Calibri" pitchFamily="34" charset="0"/>
              </a:rPr>
              <a:t>adding a block to the</a:t>
            </a:r>
            <a:r>
              <a:rPr lang="en-US" sz="2000" dirty="0">
                <a:solidFill>
                  <a:srgbClr val="000000"/>
                </a:solidFill>
                <a:latin typeface="Calibri" pitchFamily="34" charset="0"/>
              </a:rPr>
              <a:t> </a:t>
            </a:r>
            <a:r>
              <a:rPr lang="en-GB" sz="2000" dirty="0" err="1">
                <a:solidFill>
                  <a:srgbClr val="000000"/>
                </a:solidFill>
                <a:latin typeface="Calibri" pitchFamily="34" charset="0"/>
              </a:rPr>
              <a:t>blockchain</a:t>
            </a:r>
            <a:r>
              <a:rPr lang="en-US" sz="2000" dirty="0">
                <a:solidFill>
                  <a:srgbClr val="000000"/>
                </a:solidFill>
                <a:latin typeface="Calibri" pitchFamily="34" charset="0"/>
              </a:rPr>
              <a:t>.</a:t>
            </a:r>
          </a:p>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Incentives</a:t>
            </a:r>
            <a:r>
              <a:rPr lang="en-US" altLang="sr-Latn-RS" sz="2000" b="1" dirty="0">
                <a:solidFill>
                  <a:schemeClr val="accent2"/>
                </a:solidFill>
                <a:latin typeface="Calibri" panose="020F0502020204030204" pitchFamily="34" charset="0"/>
              </a:rPr>
              <a:t>. </a:t>
            </a:r>
            <a:r>
              <a:rPr lang="en-GB" sz="2000" dirty="0">
                <a:solidFill>
                  <a:srgbClr val="000000"/>
                </a:solidFill>
                <a:latin typeface="Calibri" pitchFamily="34" charset="0"/>
              </a:rPr>
              <a:t>Incentives are given to the </a:t>
            </a:r>
            <a:r>
              <a:rPr lang="en-GB" sz="2000" dirty="0" err="1">
                <a:solidFill>
                  <a:srgbClr val="000000"/>
                </a:solidFill>
                <a:latin typeface="Calibri" pitchFamily="34" charset="0"/>
              </a:rPr>
              <a:t>validators</a:t>
            </a:r>
            <a:r>
              <a:rPr lang="en-GB" sz="2000" dirty="0">
                <a:solidFill>
                  <a:srgbClr val="000000"/>
                </a:solidFill>
                <a:latin typeface="Calibri" pitchFamily="34" charset="0"/>
              </a:rPr>
              <a:t> or</a:t>
            </a:r>
            <a:r>
              <a:rPr lang="sr-Latn-RS" sz="2000" dirty="0">
                <a:solidFill>
                  <a:srgbClr val="000000"/>
                </a:solidFill>
                <a:latin typeface="Calibri" pitchFamily="34" charset="0"/>
              </a:rPr>
              <a:t> </a:t>
            </a:r>
            <a:r>
              <a:rPr lang="en-GB" sz="2000" dirty="0">
                <a:solidFill>
                  <a:srgbClr val="000000"/>
                </a:solidFill>
                <a:latin typeface="Calibri" pitchFamily="34" charset="0"/>
              </a:rPr>
              <a:t>miners who perform the required tasks in the </a:t>
            </a:r>
            <a:r>
              <a:rPr lang="en-GB" sz="2000" dirty="0" err="1">
                <a:solidFill>
                  <a:srgbClr val="000000"/>
                </a:solidFill>
                <a:latin typeface="Calibri" pitchFamily="34" charset="0"/>
              </a:rPr>
              <a:t>blockchain</a:t>
            </a:r>
            <a:r>
              <a:rPr lang="en-GB" sz="2000" dirty="0">
                <a:solidFill>
                  <a:srgbClr val="000000"/>
                </a:solidFill>
                <a:latin typeface="Calibri" pitchFamily="34" charset="0"/>
              </a:rPr>
              <a:t> network.</a:t>
            </a:r>
          </a:p>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Peer</a:t>
            </a:r>
            <a:r>
              <a:rPr lang="sr-Latn-RS" altLang="sr-Latn-RS" sz="2000" b="1" dirty="0">
                <a:solidFill>
                  <a:schemeClr val="accent2"/>
                </a:solidFill>
                <a:latin typeface="Calibri" panose="020F0502020204030204" pitchFamily="34" charset="0"/>
              </a:rPr>
              <a:t>-</a:t>
            </a:r>
            <a:r>
              <a:rPr lang="en-GB" altLang="sr-Latn-RS" sz="2000" b="1" dirty="0">
                <a:solidFill>
                  <a:schemeClr val="accent2"/>
                </a:solidFill>
                <a:latin typeface="Calibri" panose="020F0502020204030204" pitchFamily="34" charset="0"/>
              </a:rPr>
              <a:t>to</a:t>
            </a:r>
            <a:r>
              <a:rPr lang="sr-Latn-RS" altLang="sr-Latn-RS" sz="2000" b="1" dirty="0">
                <a:solidFill>
                  <a:schemeClr val="accent2"/>
                </a:solidFill>
                <a:latin typeface="Calibri" panose="020F0502020204030204" pitchFamily="34" charset="0"/>
              </a:rPr>
              <a:t>-</a:t>
            </a:r>
            <a:r>
              <a:rPr lang="en-GB" altLang="sr-Latn-RS" sz="2000" b="1" dirty="0">
                <a:solidFill>
                  <a:schemeClr val="accent2"/>
                </a:solidFill>
                <a:latin typeface="Calibri" panose="020F0502020204030204" pitchFamily="34" charset="0"/>
              </a:rPr>
              <a:t>Peer Network</a:t>
            </a:r>
            <a:r>
              <a:rPr lang="en-US" altLang="sr-Latn-RS" sz="2000" b="1" dirty="0">
                <a:solidFill>
                  <a:schemeClr val="accent2"/>
                </a:solidFill>
                <a:latin typeface="Calibri" panose="020F0502020204030204" pitchFamily="34" charset="0"/>
              </a:rPr>
              <a:t>.</a:t>
            </a:r>
            <a:r>
              <a:rPr lang="en-GB" altLang="sr-Latn-RS" sz="2000" b="1" dirty="0">
                <a:solidFill>
                  <a:schemeClr val="accent2"/>
                </a:solidFill>
                <a:latin typeface="Calibri" panose="020F0502020204030204" pitchFamily="34" charset="0"/>
              </a:rPr>
              <a:t> </a:t>
            </a:r>
            <a:r>
              <a:rPr lang="en-GB" sz="2000" dirty="0">
                <a:solidFill>
                  <a:srgbClr val="000000"/>
                </a:solidFill>
                <a:latin typeface="Calibri" pitchFamily="34" charset="0"/>
              </a:rPr>
              <a:t>It is a group of interconnected computers or</a:t>
            </a:r>
            <a:r>
              <a:rPr lang="en-US" sz="2000" dirty="0">
                <a:solidFill>
                  <a:srgbClr val="000000"/>
                </a:solidFill>
                <a:latin typeface="Calibri" pitchFamily="34" charset="0"/>
              </a:rPr>
              <a:t> </a:t>
            </a:r>
            <a:r>
              <a:rPr lang="en-GB" sz="2000" dirty="0">
                <a:solidFill>
                  <a:srgbClr val="000000"/>
                </a:solidFill>
                <a:latin typeface="Calibri" pitchFamily="34" charset="0"/>
              </a:rPr>
              <a:t>devices (nodes) connected through wired or wireless connection. These</a:t>
            </a:r>
            <a:r>
              <a:rPr lang="en-US" sz="2000" dirty="0">
                <a:solidFill>
                  <a:srgbClr val="000000"/>
                </a:solidFill>
                <a:latin typeface="Calibri" pitchFamily="34" charset="0"/>
              </a:rPr>
              <a:t> </a:t>
            </a:r>
            <a:r>
              <a:rPr lang="en-GB" sz="2000" dirty="0">
                <a:solidFill>
                  <a:srgbClr val="000000"/>
                </a:solidFill>
                <a:latin typeface="Calibri" pitchFamily="34" charset="0"/>
              </a:rPr>
              <a:t>nodes take part in transfer of data without the role of central server</a:t>
            </a:r>
            <a:r>
              <a:rPr lang="en-US" sz="2000" dirty="0">
                <a:solidFill>
                  <a:srgbClr val="000000"/>
                </a:solidFill>
                <a:latin typeface="Calibri" pitchFamily="34" charset="0"/>
              </a:rPr>
              <a:t>.</a:t>
            </a:r>
          </a:p>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Memory pools (</a:t>
            </a:r>
            <a:r>
              <a:rPr lang="en-GB" altLang="sr-Latn-RS" sz="2000" b="1" dirty="0" err="1">
                <a:solidFill>
                  <a:schemeClr val="accent2"/>
                </a:solidFill>
                <a:latin typeface="Calibri" panose="020F0502020204030204" pitchFamily="34" charset="0"/>
              </a:rPr>
              <a:t>mempools</a:t>
            </a:r>
            <a:r>
              <a:rPr lang="en-GB" altLang="sr-Latn-RS" sz="2000" b="1" dirty="0">
                <a:solidFill>
                  <a:schemeClr val="accent2"/>
                </a:solidFill>
                <a:latin typeface="Calibri" panose="020F0502020204030204" pitchFamily="34" charset="0"/>
              </a:rPr>
              <a:t>)</a:t>
            </a:r>
            <a:r>
              <a:rPr lang="en-US" altLang="sr-Latn-RS" sz="2000" b="1" dirty="0">
                <a:solidFill>
                  <a:schemeClr val="accent2"/>
                </a:solidFill>
                <a:latin typeface="Calibri" panose="020F0502020204030204" pitchFamily="34" charset="0"/>
              </a:rPr>
              <a:t>. </a:t>
            </a:r>
            <a:r>
              <a:rPr lang="en-GB" sz="2000" dirty="0">
                <a:solidFill>
                  <a:srgbClr val="000000"/>
                </a:solidFill>
                <a:latin typeface="Calibri" pitchFamily="34" charset="0"/>
              </a:rPr>
              <a:t>It is a collection of pending transactions. A node chooses a transaction from this pool to add to the block and once a transaction is added to the block then it is removed from the </a:t>
            </a:r>
            <a:r>
              <a:rPr lang="en-GB" sz="2000" dirty="0" err="1">
                <a:solidFill>
                  <a:srgbClr val="000000"/>
                </a:solidFill>
                <a:latin typeface="Calibri" pitchFamily="34" charset="0"/>
              </a:rPr>
              <a:t>mempool</a:t>
            </a:r>
            <a:r>
              <a:rPr lang="en-US" sz="2000" dirty="0">
                <a:solidFill>
                  <a:srgbClr val="000000"/>
                </a:solidFill>
                <a:latin typeface="Calibri" pitchFamily="34" charset="0"/>
              </a:rPr>
              <a:t>.</a:t>
            </a:r>
          </a:p>
          <a:p>
            <a:pPr marL="342900" indent="-342900">
              <a:spcBef>
                <a:spcPts val="813"/>
              </a:spcBef>
              <a:spcAft>
                <a:spcPts val="13"/>
              </a:spcAft>
              <a:buSzPct val="100000"/>
              <a:defRPr/>
            </a:pPr>
            <a:endParaRPr lang="en-GB" altLang="sr-Latn-RS" sz="2000"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xmlns="" id="{D3B8EF49-05FB-42BA-8169-5E3A6DFD0E55}"/>
              </a:ext>
            </a:extLst>
          </p:cNvPr>
          <p:cNvSpPr>
            <a:spLocks noGrp="1"/>
          </p:cNvSpPr>
          <p:nvPr>
            <p:ph type="ctrTitle"/>
          </p:nvPr>
        </p:nvSpPr>
        <p:spPr/>
        <p:txBody>
          <a:bodyPr/>
          <a:lstStyle/>
          <a:p>
            <a:r>
              <a:rPr lang="en-US" altLang="sr-Latn-RS" sz="3600" dirty="0">
                <a:solidFill>
                  <a:srgbClr val="FFFFFF"/>
                </a:solidFill>
              </a:rPr>
              <a:t>Blockchain components</a:t>
            </a:r>
            <a:endParaRPr lang="sr-Latn-RS" sz="3600" dirty="0"/>
          </a:p>
        </p:txBody>
      </p:sp>
    </p:spTree>
    <p:extLst>
      <p:ext uri="{BB962C8B-B14F-4D97-AF65-F5344CB8AC3E}">
        <p14:creationId xmlns:p14="http://schemas.microsoft.com/office/powerpoint/2010/main" xmlns="" val="259013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571501" y="0"/>
            <a:ext cx="10968567" cy="928688"/>
          </a:xfrm>
          <a:prstGeom prst="rect">
            <a:avLst/>
          </a:prstGeom>
          <a:noFill/>
          <a:ln w="9525">
            <a:noFill/>
            <a:round/>
            <a:headEnd/>
            <a:tailEnd/>
          </a:ln>
          <a:effectLst/>
        </p:spPr>
        <p:txBody>
          <a:bodyPr lIns="90000" tIns="46800" rIns="90000" bIns="46800" anchor="ctr"/>
          <a:lstStyle/>
          <a:p>
            <a:pPr>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a:solidFill>
                  <a:srgbClr val="FFFFFF"/>
                </a:solidFill>
                <a:latin typeface="Calibri" pitchFamily="34" charset="0"/>
              </a:rPr>
              <a:t>Characteristics of </a:t>
            </a:r>
            <a:r>
              <a:rPr lang="en-GB" sz="3600" dirty="0" err="1">
                <a:solidFill>
                  <a:srgbClr val="FFFFFF"/>
                </a:solidFill>
                <a:latin typeface="Calibri" pitchFamily="34" charset="0"/>
              </a:rPr>
              <a:t>blockchain</a:t>
            </a:r>
            <a:r>
              <a:rPr lang="en-GB" sz="3600" dirty="0">
                <a:solidFill>
                  <a:srgbClr val="FFFFFF"/>
                </a:solidFill>
                <a:latin typeface="Calibri" pitchFamily="34" charset="0"/>
              </a:rPr>
              <a:t> technology</a:t>
            </a:r>
          </a:p>
        </p:txBody>
      </p:sp>
      <p:sp>
        <p:nvSpPr>
          <p:cNvPr id="40963" name="Text Box 2"/>
          <p:cNvSpPr txBox="1">
            <a:spLocks noChangeArrowheads="1"/>
          </p:cNvSpPr>
          <p:nvPr/>
        </p:nvSpPr>
        <p:spPr bwMode="auto">
          <a:xfrm>
            <a:off x="609601" y="1600200"/>
            <a:ext cx="10968567" cy="4522788"/>
          </a:xfrm>
          <a:prstGeom prst="rect">
            <a:avLst/>
          </a:prstGeom>
          <a:noFill/>
          <a:ln w="9525">
            <a:noFill/>
            <a:round/>
            <a:headEnd/>
            <a:tailEnd/>
          </a:ln>
          <a:effectLst/>
        </p:spPr>
        <p:txBody>
          <a:bodyPr lIns="90000" tIns="46800" rIns="90000" bIns="46800"/>
          <a:lstStyle/>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Decentralizatio</a:t>
            </a:r>
            <a:r>
              <a:rPr lang="sr-Latn-RS" altLang="sr-Latn-RS" sz="2000" b="1" dirty="0">
                <a:solidFill>
                  <a:schemeClr val="accent2"/>
                </a:solidFill>
                <a:latin typeface="Calibri" panose="020F0502020204030204" pitchFamily="34" charset="0"/>
              </a:rPr>
              <a:t>n.</a:t>
            </a:r>
            <a:r>
              <a:rPr lang="sr-Latn-RS" altLang="sr-Latn-RS" sz="2000" dirty="0">
                <a:solidFill>
                  <a:srgbClr val="000000"/>
                </a:solidFill>
                <a:latin typeface="Calibri" panose="020F0502020204030204" pitchFamily="34" charset="0"/>
              </a:rPr>
              <a:t> B</a:t>
            </a:r>
            <a:r>
              <a:rPr lang="en-GB" altLang="sr-Latn-RS" sz="2000" dirty="0" err="1">
                <a:solidFill>
                  <a:srgbClr val="000000"/>
                </a:solidFill>
                <a:latin typeface="Calibri" panose="020F0502020204030204" pitchFamily="34" charset="0"/>
              </a:rPr>
              <a:t>lockchain</a:t>
            </a:r>
            <a:r>
              <a:rPr lang="en-GB" altLang="sr-Latn-RS" sz="2000" dirty="0">
                <a:solidFill>
                  <a:srgbClr val="000000"/>
                </a:solidFill>
                <a:latin typeface="Calibri" panose="020F0502020204030204" pitchFamily="34" charset="0"/>
              </a:rPr>
              <a:t> utilizes distributed system that does not require</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a central authority.</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Anonymit</a:t>
            </a:r>
            <a:r>
              <a:rPr lang="sr-Latn-RS" altLang="sr-Latn-RS" sz="2000" b="1" dirty="0">
                <a:solidFill>
                  <a:schemeClr val="accent2"/>
                </a:solidFill>
                <a:latin typeface="Calibri" panose="020F0502020204030204" pitchFamily="34" charset="0"/>
              </a:rPr>
              <a:t>y.</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The members of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network can interact with</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one another without revealing their real identity. Instead they use a</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generated public key to communicate.</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Auditabilit</a:t>
            </a:r>
            <a:r>
              <a:rPr lang="sr-Latn-RS" altLang="sr-Latn-RS" sz="2000" b="1" dirty="0">
                <a:solidFill>
                  <a:schemeClr val="accent2"/>
                </a:solidFill>
                <a:latin typeface="Calibri" panose="020F0502020204030204" pitchFamily="34" charset="0"/>
              </a:rPr>
              <a:t>y. </a:t>
            </a:r>
            <a:r>
              <a:rPr lang="sr-Latn-RS" altLang="sr-Latn-RS" sz="2000" dirty="0">
                <a:solidFill>
                  <a:srgbClr val="000000"/>
                </a:solidFill>
                <a:latin typeface="Calibri" panose="020F0502020204030204" pitchFamily="34" charset="0"/>
              </a:rPr>
              <a:t>C</a:t>
            </a:r>
            <a:r>
              <a:rPr lang="en-GB" altLang="sr-Latn-RS" sz="2000" dirty="0" err="1">
                <a:solidFill>
                  <a:srgbClr val="000000"/>
                </a:solidFill>
                <a:latin typeface="Calibri" panose="020F0502020204030204" pitchFamily="34" charset="0"/>
              </a:rPr>
              <a:t>urrent</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transaction must refer to the previous transaction</a:t>
            </a:r>
            <a:r>
              <a:rPr lang="en-US" altLang="sr-Latn-RS" sz="2000" dirty="0">
                <a:solidFill>
                  <a:srgbClr val="000000"/>
                </a:solidFill>
                <a:latin typeface="Calibri" panose="020F0502020204030204" pitchFamily="34" charset="0"/>
              </a:rPr>
              <a:t> and t</a:t>
            </a:r>
            <a:r>
              <a:rPr lang="en-GB" altLang="sr-Latn-RS" sz="2000" dirty="0">
                <a:solidFill>
                  <a:srgbClr val="000000"/>
                </a:solidFill>
                <a:latin typeface="Calibri" panose="020F0502020204030204" pitchFamily="34" charset="0"/>
              </a:rPr>
              <a:t>his leads to a chain</a:t>
            </a:r>
            <a:r>
              <a:rPr lang="sr-Latn-RS" altLang="sr-Latn-RS" sz="2000" dirty="0">
                <a:solidFill>
                  <a:srgbClr val="000000"/>
                </a:solidFill>
                <a:latin typeface="Calibri" panose="020F0502020204030204" pitchFamily="34" charset="0"/>
              </a:rPr>
              <a:t>ing</a:t>
            </a:r>
            <a:r>
              <a:rPr lang="en-GB" altLang="sr-Latn-RS" sz="2000" dirty="0">
                <a:solidFill>
                  <a:srgbClr val="000000"/>
                </a:solidFill>
                <a:latin typeface="Calibri" panose="020F0502020204030204" pitchFamily="34" charset="0"/>
              </a:rPr>
              <a:t>.</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Securit</a:t>
            </a:r>
            <a:r>
              <a:rPr lang="sr-Latn-RS" altLang="sr-Latn-RS" sz="2000" b="1" dirty="0">
                <a:solidFill>
                  <a:schemeClr val="accent2"/>
                </a:solidFill>
                <a:latin typeface="Calibri" panose="020F0502020204030204" pitchFamily="34" charset="0"/>
              </a:rPr>
              <a:t>y.</a:t>
            </a:r>
            <a:r>
              <a:rPr lang="sr-Latn-R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The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technology is secured using </a:t>
            </a:r>
            <a:r>
              <a:rPr lang="en-GB" altLang="sr-Latn-RS" sz="2000" dirty="0" err="1">
                <a:solidFill>
                  <a:srgbClr val="000000"/>
                </a:solidFill>
                <a:latin typeface="Calibri" panose="020F0502020204030204" pitchFamily="34" charset="0"/>
              </a:rPr>
              <a:t>cryptographical</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techniques. </a:t>
            </a:r>
            <a:endParaRPr lang="sr-Latn-RS" altLang="sr-Latn-RS" sz="2000" dirty="0">
              <a:solidFill>
                <a:srgbClr val="000000"/>
              </a:solidFill>
              <a:latin typeface="Calibri" panose="020F0502020204030204" pitchFamily="34" charset="0"/>
            </a:endParaRP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Increased capacity</a:t>
            </a:r>
            <a:r>
              <a:rPr lang="sr-Latn-RS" altLang="sr-Latn-RS" sz="2000" b="1" dirty="0">
                <a:solidFill>
                  <a:schemeClr val="accent2"/>
                </a:solidFill>
                <a:latin typeface="Calibri" panose="020F0502020204030204" pitchFamily="34" charset="0"/>
              </a:rPr>
              <a:t>.</a:t>
            </a:r>
            <a:r>
              <a:rPr lang="en-GB" altLang="sr-Latn-RS" sz="2000" dirty="0">
                <a:solidFill>
                  <a:srgbClr val="000000"/>
                </a:solidFill>
                <a:latin typeface="Calibri" panose="020F0502020204030204" pitchFamily="34" charset="0"/>
              </a:rPr>
              <a:t>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has increased the capacity</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by better involvement of the computers or devices in that</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network to perform a function.</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Transparenc</a:t>
            </a:r>
            <a:r>
              <a:rPr lang="sr-Latn-RS" altLang="sr-Latn-RS" sz="2000" b="1" dirty="0">
                <a:solidFill>
                  <a:schemeClr val="accent2"/>
                </a:solidFill>
                <a:latin typeface="Calibri" panose="020F0502020204030204" pitchFamily="34" charset="0"/>
              </a:rPr>
              <a:t>y.</a:t>
            </a:r>
            <a:r>
              <a:rPr lang="en-GB" altLang="sr-Latn-RS" sz="2000" dirty="0">
                <a:solidFill>
                  <a:srgbClr val="000000"/>
                </a:solidFill>
                <a:latin typeface="Calibri" panose="020F0502020204030204" pitchFamily="34" charset="0"/>
              </a:rPr>
              <a:t> </a:t>
            </a:r>
            <a:r>
              <a:rPr lang="en-US" altLang="sr-Latn-RS" sz="2000" dirty="0">
                <a:solidFill>
                  <a:srgbClr val="000000"/>
                </a:solidFill>
                <a:latin typeface="Calibri" panose="020F0502020204030204" pitchFamily="34" charset="0"/>
              </a:rPr>
              <a:t>A</a:t>
            </a:r>
            <a:r>
              <a:rPr lang="en-GB" altLang="sr-Latn-RS" sz="2000" dirty="0" err="1">
                <a:solidFill>
                  <a:srgbClr val="000000"/>
                </a:solidFill>
                <a:latin typeface="Calibri" panose="020F0502020204030204" pitchFamily="34" charset="0"/>
              </a:rPr>
              <a:t>ll</a:t>
            </a:r>
            <a:r>
              <a:rPr lang="en-GB" altLang="sr-Latn-RS" sz="2000" dirty="0">
                <a:solidFill>
                  <a:srgbClr val="000000"/>
                </a:solidFill>
                <a:latin typeface="Calibri" panose="020F0502020204030204" pitchFamily="34" charset="0"/>
              </a:rPr>
              <a:t> transactions </a:t>
            </a:r>
            <a:r>
              <a:rPr lang="en-US" altLang="sr-Latn-RS" sz="2000" dirty="0">
                <a:solidFill>
                  <a:srgbClr val="000000"/>
                </a:solidFill>
                <a:latin typeface="Calibri" panose="020F0502020204030204" pitchFamily="34" charset="0"/>
              </a:rPr>
              <a:t>in the </a:t>
            </a:r>
            <a:r>
              <a:rPr lang="en-US" altLang="sr-Latn-RS" sz="2000" dirty="0" err="1">
                <a:solidFill>
                  <a:srgbClr val="000000"/>
                </a:solidFill>
                <a:latin typeface="Calibri" panose="020F0502020204030204" pitchFamily="34" charset="0"/>
              </a:rPr>
              <a:t>blockchain</a:t>
            </a:r>
            <a:r>
              <a:rPr lang="en-US" altLang="sr-Latn-RS" sz="2000" dirty="0">
                <a:solidFill>
                  <a:srgbClr val="000000"/>
                </a:solidFill>
                <a:latin typeface="Calibri" panose="020F0502020204030204" pitchFamily="34" charset="0"/>
              </a:rPr>
              <a:t> network </a:t>
            </a:r>
            <a:r>
              <a:rPr lang="en-GB" altLang="sr-Latn-RS" sz="2000" dirty="0">
                <a:solidFill>
                  <a:srgbClr val="000000"/>
                </a:solidFill>
                <a:latin typeface="Calibri" panose="020F0502020204030204" pitchFamily="34" charset="0"/>
              </a:rPr>
              <a:t>are</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transparent</a:t>
            </a:r>
            <a:r>
              <a:rPr lang="en-US" altLang="sr-Latn-RS" sz="2000" dirty="0">
                <a:solidFill>
                  <a:srgbClr val="000000"/>
                </a:solidFill>
                <a:latin typeface="Calibri" panose="020F0502020204030204" pitchFamily="34" charset="0"/>
              </a:rPr>
              <a:t> to all </a:t>
            </a:r>
            <a:r>
              <a:rPr lang="en-GB" altLang="sr-Latn-RS" sz="2000" dirty="0">
                <a:solidFill>
                  <a:srgbClr val="000000"/>
                </a:solidFill>
                <a:latin typeface="Calibri" panose="020F0502020204030204" pitchFamily="34" charset="0"/>
              </a:rPr>
              <a:t>network </a:t>
            </a:r>
            <a:r>
              <a:rPr lang="en-US" altLang="sr-Latn-RS" sz="2000" dirty="0">
                <a:solidFill>
                  <a:srgbClr val="000000"/>
                </a:solidFill>
                <a:latin typeface="Calibri" panose="020F0502020204030204" pitchFamily="34" charset="0"/>
              </a:rPr>
              <a:t>member</a:t>
            </a:r>
            <a:r>
              <a:rPr lang="sr-Latn-RS" altLang="sr-Latn-RS" sz="2000" dirty="0">
                <a:solidFill>
                  <a:srgbClr val="000000"/>
                </a:solidFill>
                <a:latin typeface="Calibri" panose="020F0502020204030204" pitchFamily="34" charset="0"/>
              </a:rPr>
              <a:t>s</a:t>
            </a:r>
            <a:r>
              <a:rPr lang="en-US" altLang="sr-Latn-RS" sz="2000" dirty="0">
                <a:solidFill>
                  <a:srgbClr val="000000"/>
                </a:solidFill>
                <a:latin typeface="Calibri" panose="020F0502020204030204" pitchFamily="34" charset="0"/>
              </a:rPr>
              <a:t>. </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Reliabilit</a:t>
            </a:r>
            <a:r>
              <a:rPr lang="sr-Latn-RS" altLang="sr-Latn-RS" sz="2000" b="1" dirty="0">
                <a:solidFill>
                  <a:schemeClr val="accent2"/>
                </a:solidFill>
                <a:latin typeface="Calibri" panose="020F0502020204030204" pitchFamily="34" charset="0"/>
              </a:rPr>
              <a:t>y.</a:t>
            </a:r>
            <a:r>
              <a:rPr lang="en-GB" altLang="sr-Latn-RS" sz="2000" dirty="0">
                <a:solidFill>
                  <a:srgbClr val="000000"/>
                </a:solidFill>
                <a:latin typeface="Calibri" panose="020F0502020204030204" pitchFamily="34" charset="0"/>
              </a:rPr>
              <a:t> A copy of transactions is stored in the distributed ledger</a:t>
            </a:r>
            <a:r>
              <a:rPr lang="en-US" altLang="sr-Latn-RS" sz="2000" dirty="0">
                <a:solidFill>
                  <a:srgbClr val="000000"/>
                </a:solidFill>
                <a:latin typeface="Calibri" panose="020F0502020204030204" pitchFamily="34" charset="0"/>
              </a:rPr>
              <a:t> </a:t>
            </a:r>
            <a:r>
              <a:rPr lang="en-GB" altLang="sr-Latn-RS" sz="2000" dirty="0">
                <a:solidFill>
                  <a:srgbClr val="000000"/>
                </a:solidFill>
                <a:latin typeface="Calibri" panose="020F0502020204030204" pitchFamily="34" charset="0"/>
              </a:rPr>
              <a:t>of each node in the network. </a:t>
            </a:r>
          </a:p>
          <a:p>
            <a:pPr marL="342900" indent="-342900">
              <a:lnSpc>
                <a:spcPct val="90000"/>
              </a:lnSpc>
              <a:spcBef>
                <a:spcPts val="813"/>
              </a:spcBef>
              <a:spcAft>
                <a:spcPts val="13"/>
              </a:spcAft>
              <a:buClr>
                <a:schemeClr val="accent3"/>
              </a:buClr>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err="1">
                <a:solidFill>
                  <a:schemeClr val="accent2"/>
                </a:solidFill>
                <a:latin typeface="Calibri" panose="020F0502020204030204" pitchFamily="34" charset="0"/>
              </a:rPr>
              <a:t>Immutabilit</a:t>
            </a:r>
            <a:r>
              <a:rPr lang="sr-Latn-RS" altLang="sr-Latn-RS" sz="2000" b="1" dirty="0">
                <a:solidFill>
                  <a:schemeClr val="accent2"/>
                </a:solidFill>
                <a:latin typeface="Calibri" panose="020F0502020204030204" pitchFamily="34" charset="0"/>
              </a:rPr>
              <a:t>y.</a:t>
            </a:r>
            <a:r>
              <a:rPr lang="en-GB" altLang="sr-Latn-RS" sz="2000" dirty="0">
                <a:solidFill>
                  <a:srgbClr val="000000"/>
                </a:solidFill>
                <a:latin typeface="Calibri" panose="020F0502020204030204" pitchFamily="34" charset="0"/>
              </a:rPr>
              <a:t> </a:t>
            </a:r>
            <a:r>
              <a:rPr lang="sr-Latn-RS" altLang="sr-Latn-RS" sz="2000" dirty="0">
                <a:solidFill>
                  <a:srgbClr val="000000"/>
                </a:solidFill>
                <a:latin typeface="Calibri" panose="020F0502020204030204" pitchFamily="34" charset="0"/>
              </a:rPr>
              <a:t>O</a:t>
            </a:r>
            <a:r>
              <a:rPr lang="en-GB" altLang="sr-Latn-RS" sz="2000" dirty="0" err="1">
                <a:solidFill>
                  <a:srgbClr val="000000"/>
                </a:solidFill>
                <a:latin typeface="Calibri" panose="020F0502020204030204" pitchFamily="34" charset="0"/>
              </a:rPr>
              <a:t>nce</a:t>
            </a:r>
            <a:r>
              <a:rPr lang="en-US" altLang="sr-Latn-RS" sz="2000" dirty="0">
                <a:solidFill>
                  <a:srgbClr val="000000"/>
                </a:solidFill>
                <a:latin typeface="Calibri" panose="020F0502020204030204" pitchFamily="34" charset="0"/>
              </a:rPr>
              <a:t> the </a:t>
            </a:r>
            <a:r>
              <a:rPr lang="en-GB" altLang="sr-Latn-RS" sz="2000" dirty="0">
                <a:solidFill>
                  <a:srgbClr val="000000"/>
                </a:solidFill>
                <a:latin typeface="Calibri" panose="020F0502020204030204" pitchFamily="34" charset="0"/>
              </a:rPr>
              <a:t>transaction</a:t>
            </a:r>
            <a:r>
              <a:rPr lang="en-US" altLang="sr-Latn-RS" sz="2000" dirty="0">
                <a:solidFill>
                  <a:srgbClr val="000000"/>
                </a:solidFill>
                <a:latin typeface="Calibri" panose="020F0502020204030204" pitchFamily="34" charset="0"/>
              </a:rPr>
              <a:t> is</a:t>
            </a:r>
            <a:r>
              <a:rPr lang="en-GB" altLang="sr-Latn-RS" sz="2000" dirty="0">
                <a:solidFill>
                  <a:srgbClr val="000000"/>
                </a:solidFill>
                <a:latin typeface="Calibri" panose="020F0502020204030204" pitchFamily="34" charset="0"/>
              </a:rPr>
              <a:t> added and recorded</a:t>
            </a:r>
            <a:r>
              <a:rPr lang="en-US" altLang="sr-Latn-RS" sz="2000" dirty="0">
                <a:solidFill>
                  <a:srgbClr val="000000"/>
                </a:solidFill>
                <a:latin typeface="Calibri" panose="020F0502020204030204" pitchFamily="34" charset="0"/>
              </a:rPr>
              <a:t> it </a:t>
            </a:r>
            <a:r>
              <a:rPr lang="en-GB" altLang="sr-Latn-RS" sz="2000" dirty="0">
                <a:solidFill>
                  <a:srgbClr val="000000"/>
                </a:solidFill>
                <a:latin typeface="Calibri" panose="020F0502020204030204" pitchFamily="34" charset="0"/>
              </a:rPr>
              <a:t>cannot be </a:t>
            </a:r>
            <a:r>
              <a:rPr lang="sr-Latn-RS" altLang="sr-Latn-RS" sz="2000" dirty="0">
                <a:solidFill>
                  <a:srgbClr val="000000"/>
                </a:solidFill>
                <a:latin typeface="Calibri" panose="020F0502020204030204" pitchFamily="34" charset="0"/>
              </a:rPr>
              <a:t>changed</a:t>
            </a:r>
            <a:r>
              <a:rPr lang="en-GB" altLang="sr-Latn-RS" sz="2000" dirty="0">
                <a:solidFill>
                  <a:srgbClr val="000000"/>
                </a:solidFill>
                <a:latin typeface="Calibri" panose="020F0502020204030204" pitchFamily="34" charset="0"/>
              </a:rPr>
              <a:t>.</a:t>
            </a:r>
          </a:p>
        </p:txBody>
      </p:sp>
      <p:sp>
        <p:nvSpPr>
          <p:cNvPr id="40964" name="Rectangle 3"/>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
        <p:nvSpPr>
          <p:cNvPr id="40965" name="Rectangle 4"/>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571501" y="0"/>
            <a:ext cx="10968567" cy="928688"/>
          </a:xfrm>
          <a:prstGeom prst="rect">
            <a:avLst/>
          </a:prstGeom>
          <a:noFill/>
          <a:ln w="9525">
            <a:noFill/>
            <a:round/>
            <a:headEnd/>
            <a:tailEnd/>
          </a:ln>
          <a:effectLst/>
        </p:spPr>
        <p:txBody>
          <a:bodyPr lIns="90000" tIns="46800" rIns="90000" bIns="46800" anchor="ctr"/>
          <a:lstStyle/>
          <a:p>
            <a:pPr>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a:solidFill>
                <a:srgbClr val="FFFFFF"/>
              </a:solidFill>
              <a:latin typeface="Calibri" pitchFamily="34" charset="0"/>
            </a:endParaRPr>
          </a:p>
        </p:txBody>
      </p:sp>
      <p:sp>
        <p:nvSpPr>
          <p:cNvPr id="43011" name="Text Box 2"/>
          <p:cNvSpPr txBox="1">
            <a:spLocks noChangeArrowheads="1"/>
          </p:cNvSpPr>
          <p:nvPr/>
        </p:nvSpPr>
        <p:spPr bwMode="auto">
          <a:xfrm>
            <a:off x="609601" y="1600200"/>
            <a:ext cx="10968567" cy="4522788"/>
          </a:xfrm>
          <a:prstGeom prst="rect">
            <a:avLst/>
          </a:prstGeom>
          <a:noFill/>
          <a:ln w="9525">
            <a:noFill/>
            <a:round/>
            <a:headEnd/>
            <a:tailEnd/>
          </a:ln>
          <a:effectLst/>
        </p:spPr>
        <p:txBody>
          <a:bodyPr lIns="90000" tIns="46800" rIns="90000" bIns="46800"/>
          <a:lstStyle/>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dirty="0">
              <a:solidFill>
                <a:srgbClr val="000000"/>
              </a:solidFill>
              <a:latin typeface="Calibri" pitchFamily="34" charset="0"/>
            </a:endParaRPr>
          </a:p>
        </p:txBody>
      </p:sp>
      <p:sp>
        <p:nvSpPr>
          <p:cNvPr id="43012" name="Rectangle 3"/>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
        <p:nvSpPr>
          <p:cNvPr id="43013" name="Rectangle 4"/>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
        <p:nvSpPr>
          <p:cNvPr id="6" name="Title 5"/>
          <p:cNvSpPr>
            <a:spLocks noGrp="1"/>
          </p:cNvSpPr>
          <p:nvPr>
            <p:ph type="ctrTitle"/>
          </p:nvPr>
        </p:nvSpPr>
        <p:spPr/>
        <p:txBody>
          <a:bodyPr/>
          <a:lstStyle/>
          <a:p>
            <a:r>
              <a:rPr lang="sr-Latn-RS" sz="3600" dirty="0">
                <a:solidFill>
                  <a:srgbClr val="FFFFFF"/>
                </a:solidFill>
                <a:latin typeface="Calibri" pitchFamily="34" charset="0"/>
                <a:ea typeface="+mn-ea"/>
                <a:cs typeface="+mn-cs"/>
              </a:rPr>
              <a:t>B</a:t>
            </a:r>
            <a:r>
              <a:rPr lang="en-GB" sz="3600" dirty="0" err="1">
                <a:solidFill>
                  <a:srgbClr val="FFFFFF"/>
                </a:solidFill>
                <a:latin typeface="Calibri" pitchFamily="34" charset="0"/>
                <a:ea typeface="+mn-ea"/>
                <a:cs typeface="+mn-cs"/>
              </a:rPr>
              <a:t>lockchain</a:t>
            </a:r>
            <a:r>
              <a:rPr lang="en-GB" sz="3600" dirty="0">
                <a:solidFill>
                  <a:srgbClr val="FFFFFF"/>
                </a:solidFill>
                <a:latin typeface="Calibri" pitchFamily="34" charset="0"/>
                <a:ea typeface="+mn-ea"/>
                <a:cs typeface="+mn-cs"/>
              </a:rPr>
              <a:t> t</a:t>
            </a:r>
            <a:r>
              <a:rPr lang="sr-Latn-RS" sz="3600" dirty="0">
                <a:solidFill>
                  <a:srgbClr val="FFFFFF"/>
                </a:solidFill>
                <a:latin typeface="Calibri" pitchFamily="34" charset="0"/>
                <a:ea typeface="+mn-ea"/>
                <a:cs typeface="+mn-cs"/>
              </a:rPr>
              <a:t>ransactions</a:t>
            </a:r>
            <a:endParaRPr lang="en-GB" sz="3600" dirty="0">
              <a:solidFill>
                <a:srgbClr val="FFFFFF"/>
              </a:solidFill>
              <a:latin typeface="Calibri" pitchFamily="34" charset="0"/>
              <a:ea typeface="+mn-ea"/>
              <a:cs typeface="+mn-cs"/>
            </a:endParaRPr>
          </a:p>
        </p:txBody>
      </p:sp>
      <p:sp>
        <p:nvSpPr>
          <p:cNvPr id="7" name="Text Placeholder 6"/>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To manage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transactions it is important to provide</a:t>
            </a:r>
            <a:r>
              <a:rPr lang="sr-Latn-RS" altLang="sr-Latn-RS" sz="2000" dirty="0">
                <a:solidFill>
                  <a:srgbClr val="000000"/>
                </a:solidFill>
                <a:latin typeface="Calibri" panose="020F0502020204030204" pitchFamily="34" charset="0"/>
              </a:rPr>
              <a:t>:</a:t>
            </a:r>
            <a:r>
              <a:rPr lang="en-GB" altLang="sr-Latn-RS" sz="2000" dirty="0">
                <a:solidFill>
                  <a:srgbClr val="000000"/>
                </a:solidFill>
                <a:latin typeface="Calibri" panose="020F0502020204030204" pitchFamily="34" charset="0"/>
              </a:rPr>
              <a:t> </a:t>
            </a:r>
            <a:endParaRPr lang="sr-Latn-RS" altLang="sr-Latn-RS" sz="2000"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the scalability</a:t>
            </a:r>
            <a:endParaRPr lang="sr-Latn-RS" altLang="sr-Latn-RS"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performance</a:t>
            </a:r>
            <a:endParaRPr lang="sr-Latn-RS" altLang="sr-Latn-RS"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interoperability </a:t>
            </a:r>
            <a:endParaRPr lang="sr-Latn-RS" altLang="sr-Latn-RS"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security</a:t>
            </a:r>
            <a:endParaRPr lang="sr-Latn-RS" altLang="sr-Latn-RS"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p</a:t>
            </a:r>
            <a:r>
              <a:rPr lang="en-GB" altLang="sr-Latn-RS" dirty="0" err="1">
                <a:solidFill>
                  <a:srgbClr val="000000"/>
                </a:solidFill>
                <a:latin typeface="Calibri" panose="020F0502020204030204" pitchFamily="34" charset="0"/>
              </a:rPr>
              <a:t>rivacy</a:t>
            </a:r>
            <a:endParaRPr lang="sr-Latn-RS" altLang="sr-Latn-RS" dirty="0">
              <a:solidFill>
                <a:srgbClr val="000000"/>
              </a:solidFill>
              <a:latin typeface="Calibri" panose="020F0502020204030204" pitchFamily="34" charset="0"/>
            </a:endParaRP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t</a:t>
            </a:r>
            <a:r>
              <a:rPr lang="en-GB" altLang="sr-Latn-RS" dirty="0">
                <a:solidFill>
                  <a:srgbClr val="000000"/>
                </a:solidFill>
                <a:latin typeface="Calibri" panose="020F0502020204030204" pitchFamily="34" charset="0"/>
              </a:rPr>
              <a:t>rust</a:t>
            </a:r>
            <a:r>
              <a:rPr lang="sr-Latn-RS" altLang="sr-Latn-RS" dirty="0">
                <a:solidFill>
                  <a:srgbClr val="000000"/>
                </a:solidFill>
                <a:latin typeface="Calibri" panose="020F0502020204030204" pitchFamily="34" charset="0"/>
              </a:rPr>
              <a:t>.</a:t>
            </a:r>
            <a:endParaRPr lang="en-GB" altLang="sr-Latn-RS" dirty="0">
              <a:solidFill>
                <a:srgbClr val="00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571501" y="0"/>
            <a:ext cx="10968567" cy="928688"/>
          </a:xfrm>
          <a:prstGeom prst="rect">
            <a:avLst/>
          </a:prstGeom>
          <a:noFill/>
          <a:ln w="9525">
            <a:noFill/>
            <a:round/>
            <a:headEnd/>
            <a:tailEnd/>
          </a:ln>
          <a:effectLst/>
        </p:spPr>
        <p:txBody>
          <a:bodyPr lIns="90000" tIns="46800" rIns="90000" bIns="46800" anchor="ctr"/>
          <a:lstStyle/>
          <a:p>
            <a:pPr>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dirty="0">
              <a:solidFill>
                <a:srgbClr val="FFFFFF"/>
              </a:solidFill>
              <a:latin typeface="Calibri" pitchFamily="34" charset="0"/>
            </a:endParaRPr>
          </a:p>
        </p:txBody>
      </p:sp>
      <p:sp>
        <p:nvSpPr>
          <p:cNvPr id="43011" name="Text Box 2"/>
          <p:cNvSpPr txBox="1">
            <a:spLocks noChangeArrowheads="1"/>
          </p:cNvSpPr>
          <p:nvPr/>
        </p:nvSpPr>
        <p:spPr bwMode="auto">
          <a:xfrm>
            <a:off x="609601" y="1600200"/>
            <a:ext cx="10968567" cy="4522788"/>
          </a:xfrm>
          <a:prstGeom prst="rect">
            <a:avLst/>
          </a:prstGeom>
          <a:noFill/>
          <a:ln w="9525">
            <a:noFill/>
            <a:round/>
            <a:headEnd/>
            <a:tailEnd/>
          </a:ln>
          <a:effectLst/>
        </p:spPr>
        <p:txBody>
          <a:bodyPr lIns="90000" tIns="46800" rIns="90000" bIns="46800"/>
          <a:lstStyle/>
          <a:p>
            <a:pPr marL="342900" indent="-342900">
              <a:spcBef>
                <a:spcPts val="813"/>
              </a:spcBef>
              <a:spcAft>
                <a:spcPts val="13"/>
              </a:spcAft>
              <a:buClr>
                <a:srgbClr val="000000"/>
              </a:buClr>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dirty="0">
              <a:solidFill>
                <a:srgbClr val="000000"/>
              </a:solidFill>
              <a:latin typeface="Calibri" pitchFamily="34" charset="0"/>
            </a:endParaRPr>
          </a:p>
        </p:txBody>
      </p:sp>
      <p:sp>
        <p:nvSpPr>
          <p:cNvPr id="43012" name="Rectangle 3"/>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
        <p:nvSpPr>
          <p:cNvPr id="43013" name="Rectangle 4"/>
          <p:cNvSpPr>
            <a:spLocks noChangeArrowheads="1"/>
          </p:cNvSpPr>
          <p:nvPr/>
        </p:nvSpPr>
        <p:spPr bwMode="auto">
          <a:xfrm>
            <a:off x="0" y="0"/>
            <a:ext cx="12192000" cy="1588"/>
          </a:xfrm>
          <a:prstGeom prst="rect">
            <a:avLst/>
          </a:prstGeom>
          <a:noFill/>
          <a:ln w="9525">
            <a:noFill/>
            <a:round/>
            <a:headEnd/>
            <a:tailEnd/>
          </a:ln>
          <a:effectLst/>
        </p:spPr>
        <p:txBody>
          <a:bodyPr wrap="none" anchor="ctr"/>
          <a:lstStyle/>
          <a:p>
            <a:pPr>
              <a:spcBef>
                <a:spcPts val="13"/>
              </a:spcBef>
              <a:spcAft>
                <a:spcPts val="13"/>
              </a:spcAft>
              <a:buClr>
                <a:srgbClr val="000000"/>
              </a:buClr>
              <a:buSzPct val="100000"/>
              <a:buFont typeface="Times New Roman" pitchFamily="18" charset="0"/>
              <a:buNone/>
            </a:pPr>
            <a:endParaRPr lang="en-US"/>
          </a:p>
        </p:txBody>
      </p:sp>
      <p:sp>
        <p:nvSpPr>
          <p:cNvPr id="6" name="Title 5"/>
          <p:cNvSpPr>
            <a:spLocks noGrp="1"/>
          </p:cNvSpPr>
          <p:nvPr>
            <p:ph type="ctrTitle"/>
          </p:nvPr>
        </p:nvSpPr>
        <p:spPr/>
        <p:txBody>
          <a:bodyPr/>
          <a:lstStyle/>
          <a:p>
            <a:r>
              <a:rPr lang="sr-Latn-RS" sz="3600" dirty="0">
                <a:solidFill>
                  <a:srgbClr val="FFFFFF"/>
                </a:solidFill>
                <a:latin typeface="Calibri" pitchFamily="34" charset="0"/>
                <a:ea typeface="+mn-ea"/>
                <a:cs typeface="+mn-cs"/>
              </a:rPr>
              <a:t>B</a:t>
            </a:r>
            <a:r>
              <a:rPr lang="en-GB" sz="3600" dirty="0" err="1">
                <a:solidFill>
                  <a:srgbClr val="FFFFFF"/>
                </a:solidFill>
                <a:latin typeface="Calibri" pitchFamily="34" charset="0"/>
                <a:ea typeface="+mn-ea"/>
                <a:cs typeface="+mn-cs"/>
              </a:rPr>
              <a:t>lockchain</a:t>
            </a:r>
            <a:r>
              <a:rPr lang="en-GB" sz="3600" dirty="0">
                <a:solidFill>
                  <a:srgbClr val="FFFFFF"/>
                </a:solidFill>
                <a:latin typeface="Calibri" pitchFamily="34" charset="0"/>
                <a:ea typeface="+mn-ea"/>
                <a:cs typeface="+mn-cs"/>
              </a:rPr>
              <a:t> t</a:t>
            </a:r>
            <a:r>
              <a:rPr lang="sr-Latn-RS" sz="3600" dirty="0">
                <a:solidFill>
                  <a:srgbClr val="FFFFFF"/>
                </a:solidFill>
                <a:latin typeface="Calibri" pitchFamily="34" charset="0"/>
                <a:ea typeface="+mn-ea"/>
                <a:cs typeface="+mn-cs"/>
              </a:rPr>
              <a:t>ransactions</a:t>
            </a:r>
            <a:endParaRPr lang="en-GB" sz="3600" dirty="0">
              <a:solidFill>
                <a:srgbClr val="FFFFFF"/>
              </a:solidFill>
              <a:latin typeface="Calibri" pitchFamily="34" charset="0"/>
              <a:ea typeface="+mn-ea"/>
              <a:cs typeface="+mn-cs"/>
            </a:endParaRPr>
          </a:p>
        </p:txBody>
      </p:sp>
      <p:sp>
        <p:nvSpPr>
          <p:cNvPr id="7" name="Text Placeholder 6"/>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The scalability and performance of the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system are determined </a:t>
            </a:r>
            <a:r>
              <a:rPr lang="sr-Latn-RS" altLang="sr-Latn-RS" sz="2000" dirty="0">
                <a:solidFill>
                  <a:srgbClr val="000000"/>
                </a:solidFill>
                <a:latin typeface="Calibri" panose="020F0502020204030204" pitchFamily="34" charset="0"/>
              </a:rPr>
              <a:t>by</a:t>
            </a:r>
            <a:r>
              <a:rPr lang="en-GB" altLang="sr-Latn-RS" sz="2000" dirty="0">
                <a:solidFill>
                  <a:srgbClr val="000000"/>
                </a:solidFill>
                <a:latin typeface="Calibri" panose="020F0502020204030204" pitchFamily="34" charset="0"/>
              </a:rPr>
              <a:t>:</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b="1" dirty="0" err="1">
                <a:solidFill>
                  <a:schemeClr val="accent2"/>
                </a:solidFill>
                <a:latin typeface="Calibri" panose="020F0502020204030204" pitchFamily="34" charset="0"/>
              </a:rPr>
              <a:t>Data size. </a:t>
            </a:r>
            <a:r>
              <a:rPr lang="en-GB" altLang="sr-Latn-RS" dirty="0">
                <a:solidFill>
                  <a:srgbClr val="000000"/>
                </a:solidFill>
                <a:latin typeface="Calibri" panose="020F0502020204030204" pitchFamily="34" charset="0"/>
              </a:rPr>
              <a:t>Depending on the </a:t>
            </a:r>
            <a:r>
              <a:rPr lang="en-GB" altLang="sr-Latn-RS" dirty="0" err="1">
                <a:solidFill>
                  <a:srgbClr val="000000"/>
                </a:solidFill>
                <a:latin typeface="Calibri" panose="020F0502020204030204" pitchFamily="34" charset="0"/>
              </a:rPr>
              <a:t>cryptocurrency</a:t>
            </a:r>
            <a:r>
              <a:rPr lang="en-GB" altLang="sr-Latn-RS" dirty="0">
                <a:solidFill>
                  <a:srgbClr val="000000"/>
                </a:solidFill>
                <a:latin typeface="Calibri" panose="020F0502020204030204" pitchFamily="34" charset="0"/>
              </a:rPr>
              <a:t>, the size of the blocks that generate transactions varies. Transactions continue, records grow, and all this leads to a constant increase of blocks.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b="1" dirty="0" err="1">
                <a:solidFill>
                  <a:schemeClr val="accent2"/>
                </a:solidFill>
                <a:latin typeface="Calibri" panose="020F0502020204030204" pitchFamily="34" charset="0"/>
              </a:rPr>
              <a:t>Response time. </a:t>
            </a:r>
            <a:r>
              <a:rPr lang="en-GB" altLang="sr-Latn-RS" dirty="0">
                <a:solidFill>
                  <a:srgbClr val="000000"/>
                </a:solidFill>
                <a:latin typeface="Calibri" panose="020F0502020204030204" pitchFamily="34" charset="0"/>
              </a:rPr>
              <a:t>Due to the daily increase in the number of users and the number of transactions they perform, it is necessary to reduce the waiting time</a:t>
            </a:r>
            <a:r>
              <a:rPr lang="en-US" altLang="sr-Latn-RS" dirty="0">
                <a:solidFill>
                  <a:srgbClr val="000000"/>
                </a:solidFill>
                <a:latin typeface="Calibri" panose="020F0502020204030204" pitchFamily="34" charset="0"/>
              </a:rPr>
              <a:t> and</a:t>
            </a:r>
            <a:r>
              <a:rPr lang="en-GB" altLang="sr-Latn-RS" dirty="0">
                <a:solidFill>
                  <a:srgbClr val="000000"/>
                </a:solidFill>
                <a:latin typeface="Calibri" panose="020F0502020204030204" pitchFamily="34" charset="0"/>
              </a:rPr>
              <a:t> adjust the response time.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b="1" dirty="0" err="1">
                <a:solidFill>
                  <a:schemeClr val="accent2"/>
                </a:solidFill>
                <a:latin typeface="Calibri" panose="020F0502020204030204" pitchFamily="34" charset="0"/>
              </a:rPr>
              <a:t>Price.</a:t>
            </a:r>
            <a:r>
              <a:rPr lang="en-GB" altLang="sr-Latn-RS" dirty="0">
                <a:solidFill>
                  <a:srgbClr val="000000"/>
                </a:solidFill>
                <a:latin typeface="Calibri" panose="020F0502020204030204" pitchFamily="34" charset="0"/>
              </a:rPr>
              <a:t> Increasing the number of users, transactions, and traffic in general leads to increased costs.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sz="3600" dirty="0" err="1">
                <a:solidFill>
                  <a:srgbClr val="FFFFFF"/>
                </a:solidFill>
                <a:latin typeface="Calibri" pitchFamily="34" charset="0"/>
              </a:rPr>
              <a:t>Blockchain</a:t>
            </a:r>
            <a:r>
              <a:rPr lang="en-GB" sz="3600" dirty="0">
                <a:solidFill>
                  <a:srgbClr val="FFFFFF"/>
                </a:solidFill>
                <a:latin typeface="Calibri" pitchFamily="34" charset="0"/>
              </a:rPr>
              <a:t> data models</a:t>
            </a:r>
            <a:endParaRPr lang="en-GB" sz="3600" dirty="0"/>
          </a:p>
        </p:txBody>
      </p:sp>
      <p:sp>
        <p:nvSpPr>
          <p:cNvPr id="7" name="Text Placeholder 6"/>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data models are an essential part of a solution resolving the privacy issues.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The four parties involved in the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data models are:</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Miner. The ones in charge of validating new transactions and storing them in the global ledger.</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Agent. The agent works in a public </a:t>
            </a:r>
            <a:r>
              <a:rPr lang="en-GB" altLang="sr-Latn-RS" dirty="0" err="1" smtClean="0">
                <a:solidFill>
                  <a:srgbClr val="000000"/>
                </a:solidFill>
                <a:latin typeface="Calibri" panose="020F0502020204030204" pitchFamily="34" charset="0"/>
              </a:rPr>
              <a:t>blockchain</a:t>
            </a:r>
            <a:r>
              <a:rPr lang="en-GB" altLang="sr-Latn-RS" dirty="0" smtClean="0">
                <a:solidFill>
                  <a:srgbClr val="000000"/>
                </a:solidFill>
                <a:latin typeface="Calibri" panose="020F0502020204030204" pitchFamily="34" charset="0"/>
              </a:rPr>
              <a:t>, </a:t>
            </a:r>
            <a:r>
              <a:rPr lang="en-GB" altLang="sr-Latn-RS" dirty="0" smtClean="0">
                <a:solidFill>
                  <a:srgbClr val="000000"/>
                </a:solidFill>
                <a:latin typeface="Calibri" panose="020F0502020204030204" pitchFamily="34" charset="0"/>
              </a:rPr>
              <a:t>c</a:t>
            </a:r>
            <a:r>
              <a:rPr lang="en-GB" altLang="sr-Latn-RS" dirty="0" smtClean="0">
                <a:solidFill>
                  <a:srgbClr val="000000"/>
                </a:solidFill>
                <a:latin typeface="Calibri" panose="020F0502020204030204" pitchFamily="34" charset="0"/>
              </a:rPr>
              <a:t>ollects </a:t>
            </a:r>
            <a:r>
              <a:rPr lang="en-GB" altLang="sr-Latn-RS" dirty="0">
                <a:solidFill>
                  <a:srgbClr val="000000"/>
                </a:solidFill>
                <a:latin typeface="Calibri" panose="020F0502020204030204" pitchFamily="34" charset="0"/>
              </a:rPr>
              <a:t>assignments </a:t>
            </a:r>
            <a:r>
              <a:rPr lang="en-GB" altLang="sr-Latn-RS" dirty="0" smtClean="0">
                <a:solidFill>
                  <a:srgbClr val="000000"/>
                </a:solidFill>
                <a:latin typeface="Calibri" panose="020F0502020204030204" pitchFamily="34" charset="0"/>
              </a:rPr>
              <a:t>and </a:t>
            </a:r>
            <a:r>
              <a:rPr lang="en-GB" altLang="sr-Latn-RS" dirty="0">
                <a:solidFill>
                  <a:srgbClr val="000000"/>
                </a:solidFill>
                <a:latin typeface="Calibri" panose="020F0502020204030204" pitchFamily="34" charset="0"/>
              </a:rPr>
              <a:t>publishes them in the private agent network.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Requester. An assignment is released to the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by the requester for the purpose of gathering information from certain locations.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Worker. When an assignment is released, workers can download them and solve them. When the assignment is completed, workers are rewarded. All workers are anonymous.  </a:t>
            </a:r>
          </a:p>
          <a:p>
            <a:pPr marL="342900" indent="-342900">
              <a:spcBef>
                <a:spcPts val="813"/>
              </a:spcBef>
              <a:spcAft>
                <a:spcPts val="13"/>
              </a:spcAft>
              <a:buClr>
                <a:srgbClr val="000000"/>
              </a:buClr>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dirty="0">
              <a:solidFill>
                <a:srgbClr val="000000"/>
              </a:solidFill>
              <a:latin typeface="Calibri" pitchFamily="34" charset="0"/>
            </a:endParaRP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sr-Latn-RS" sz="2000" dirty="0">
              <a:solidFill>
                <a:srgbClr val="00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According to different applications three types of blockchain have been identified: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b="1" dirty="0" err="1">
                <a:solidFill>
                  <a:schemeClr val="accent2"/>
                </a:solidFill>
                <a:latin typeface="Calibri" panose="020F0502020204030204" pitchFamily="34" charset="0"/>
              </a:rPr>
              <a:t>Public (permissionless).</a:t>
            </a:r>
            <a:r>
              <a:rPr lang="en-GB" altLang="sr-Latn-RS" dirty="0">
                <a:solidFill>
                  <a:srgbClr val="000000"/>
                </a:solidFill>
                <a:latin typeface="Calibri" panose="020F0502020204030204" pitchFamily="34" charset="0"/>
              </a:rPr>
              <a:t> It is organized as an open-source decentralized system ruled by democracy, and there is no authority that controls it. It can be used by anyone who wants to participate in basic activities within the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network. Disadvantages are higher energy consumption for maintaining and distributing the ledger and the existence of malicious programs that aim to steal tokens or clog the network.</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b="1" dirty="0" err="1">
                <a:solidFill>
                  <a:schemeClr val="accent2"/>
                </a:solidFill>
                <a:latin typeface="Calibri" panose="020F0502020204030204" pitchFamily="34" charset="0"/>
              </a:rPr>
              <a:t>Private.</a:t>
            </a:r>
            <a:r>
              <a:rPr lang="en-GB" altLang="sr-Latn-RS" dirty="0">
                <a:solidFill>
                  <a:srgbClr val="000000"/>
                </a:solidFill>
                <a:latin typeface="Calibri" panose="020F0502020204030204" pitchFamily="34" charset="0"/>
              </a:rPr>
              <a:t> The implementation of the private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allows network access only to verified users. Unlike public </a:t>
            </a:r>
            <a:r>
              <a:rPr lang="en-GB" altLang="sr-Latn-RS" dirty="0" err="1">
                <a:solidFill>
                  <a:srgbClr val="000000"/>
                </a:solidFill>
                <a:latin typeface="Calibri" panose="020F0502020204030204" pitchFamily="34" charset="0"/>
              </a:rPr>
              <a:t>blockchains</a:t>
            </a:r>
            <a:r>
              <a:rPr lang="en-GB" altLang="sr-Latn-RS" dirty="0">
                <a:solidFill>
                  <a:srgbClr val="000000"/>
                </a:solidFill>
                <a:latin typeface="Calibri" panose="020F0502020204030204" pitchFamily="34" charset="0"/>
              </a:rPr>
              <a:t>, private ones are centralized and controlled by its users, who have permission to access the network and maintain the main ledger.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b="1" dirty="0" err="1">
                <a:solidFill>
                  <a:schemeClr val="accent2"/>
                </a:solidFill>
                <a:latin typeface="Calibri" panose="020F0502020204030204" pitchFamily="34" charset="0"/>
              </a:rPr>
              <a:t>Consortium.</a:t>
            </a:r>
            <a:r>
              <a:rPr lang="en-GB" altLang="sr-Latn-RS" dirty="0">
                <a:solidFill>
                  <a:srgbClr val="000000"/>
                </a:solidFill>
                <a:latin typeface="Calibri" panose="020F0502020204030204" pitchFamily="34" charset="0"/>
              </a:rPr>
              <a:t> The consortium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regulates the consensus process in advance with a selected set of nodes.</a:t>
            </a: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marL="342900" indent="-342900">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GB" sz="3600" dirty="0" err="1">
                <a:solidFill>
                  <a:srgbClr val="FFFFFF"/>
                </a:solidFill>
                <a:latin typeface="Calibri" pitchFamily="34" charset="0"/>
              </a:rPr>
              <a:t>Blockchain</a:t>
            </a:r>
            <a:r>
              <a:rPr lang="en-GB" sz="3600" dirty="0">
                <a:solidFill>
                  <a:srgbClr val="FFFFFF"/>
                </a:solidFill>
                <a:latin typeface="Calibri" pitchFamily="34" charset="0"/>
              </a:rPr>
              <a:t> types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FFFFF"/>
                </a:solidFill>
                <a:latin typeface="Calibri" pitchFamily="34" charset="0"/>
              </a:rPr>
              <a:t>Consensus algorithms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sz="2000" dirty="0" err="1">
                <a:solidFill>
                  <a:srgbClr val="000000"/>
                </a:solidFill>
                <a:latin typeface="Calibri" panose="020F0502020204030204" pitchFamily="34" charset="0"/>
              </a:rPr>
              <a:t>M</a:t>
            </a:r>
            <a:r>
              <a:rPr lang="en-GB" altLang="sr-Latn-RS" sz="2000" dirty="0" err="1">
                <a:solidFill>
                  <a:srgbClr val="000000"/>
                </a:solidFill>
                <a:latin typeface="Calibri" panose="020F0502020204030204" pitchFamily="34" charset="0"/>
              </a:rPr>
              <a:t>ain layers of blockchain stack: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Internet Layer - different devices are interconnected with one another and </a:t>
            </a:r>
            <a:r>
              <a:rPr lang="en-GB" altLang="sr-Latn-RS" dirty="0" err="1">
                <a:solidFill>
                  <a:srgbClr val="000000"/>
                </a:solidFill>
                <a:latin typeface="Calibri" panose="020F0502020204030204" pitchFamily="34" charset="0"/>
              </a:rPr>
              <a:t>communicat</a:t>
            </a:r>
            <a:r>
              <a:rPr lang="en-US" altLang="sr-Latn-RS" dirty="0">
                <a:solidFill>
                  <a:srgbClr val="000000"/>
                </a:solidFill>
                <a:latin typeface="Calibri" panose="020F0502020204030204" pitchFamily="34" charset="0"/>
              </a:rPr>
              <a:t>e</a:t>
            </a:r>
            <a:r>
              <a:rPr lang="en-GB" altLang="sr-Latn-RS" dirty="0">
                <a:solidFill>
                  <a:srgbClr val="000000"/>
                </a:solidFill>
                <a:latin typeface="Calibri" panose="020F0502020204030204" pitchFamily="34" charset="0"/>
              </a:rPr>
              <a:t> using the TCP/IP protocol.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Layer - there is involvement of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fundamentals such as consensus rules, peer</a:t>
            </a:r>
            <a:r>
              <a:rPr lang="sr-Latn-R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to</a:t>
            </a:r>
            <a:r>
              <a:rPr lang="sr-Latn-R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peer network, and distributed ledger of transaction</a:t>
            </a:r>
            <a:r>
              <a:rPr lang="en-US" altLang="sr-Latn-RS" dirty="0">
                <a:solidFill>
                  <a:srgbClr val="000000"/>
                </a:solidFill>
                <a:latin typeface="Calibri" panose="020F0502020204030204" pitchFamily="34" charset="0"/>
              </a:rPr>
              <a:t>s</a:t>
            </a:r>
            <a:r>
              <a:rPr lang="en-GB" altLang="sr-Latn-RS" dirty="0">
                <a:solidFill>
                  <a:srgbClr val="000000"/>
                </a:solidFill>
                <a:latin typeface="Calibri" panose="020F0502020204030204" pitchFamily="34" charset="0"/>
              </a:rPr>
              <a:t>.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Application Layer - Decentralized applications (</a:t>
            </a:r>
            <a:r>
              <a:rPr lang="en-GB" altLang="sr-Latn-RS" dirty="0" err="1">
                <a:solidFill>
                  <a:srgbClr val="000000"/>
                </a:solidFill>
                <a:latin typeface="Calibri" panose="020F0502020204030204" pitchFamily="34" charset="0"/>
              </a:rPr>
              <a:t>dApps</a:t>
            </a:r>
            <a:r>
              <a:rPr lang="en-GB" altLang="sr-Latn-RS" dirty="0">
                <a:solidFill>
                  <a:srgbClr val="000000"/>
                </a:solidFill>
                <a:latin typeface="Calibri" panose="020F0502020204030204" pitchFamily="34" charset="0"/>
              </a:rPr>
              <a:t>) along with smart</a:t>
            </a:r>
            <a:r>
              <a:rPr lang="en-US" altLang="sr-Latn-RS" dirty="0">
                <a:solidFill>
                  <a:srgbClr val="000000"/>
                </a:solidFill>
                <a:latin typeface="Calibri" panose="020F0502020204030204" pitchFamily="34" charset="0"/>
              </a:rPr>
              <a:t> </a:t>
            </a:r>
            <a:r>
              <a:rPr lang="en-GB" altLang="sr-Latn-RS" dirty="0">
                <a:solidFill>
                  <a:srgbClr val="000000"/>
                </a:solidFill>
                <a:latin typeface="Calibri" panose="020F0502020204030204" pitchFamily="34" charset="0"/>
              </a:rPr>
              <a:t>contracts are built on top of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layer. </a:t>
            </a: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r>
              <a:rPr lang="en-GB" sz="3600" dirty="0" err="1">
                <a:solidFill>
                  <a:srgbClr val="FFFFFF"/>
                </a:solidFill>
                <a:latin typeface="Calibri" pitchFamily="34" charset="0"/>
              </a:rPr>
              <a:t>Blockchain</a:t>
            </a:r>
            <a:r>
              <a:rPr lang="en-GB" sz="3600" dirty="0">
                <a:solidFill>
                  <a:srgbClr val="FFFFFF"/>
                </a:solidFill>
                <a:latin typeface="Calibri" pitchFamily="34" charset="0"/>
              </a:rPr>
              <a:t> stack</a:t>
            </a:r>
            <a:endParaRPr lang="en-GB" sz="3600" dirty="0"/>
          </a:p>
        </p:txBody>
      </p:sp>
      <p:pic>
        <p:nvPicPr>
          <p:cNvPr id="4" name="Picture 5"/>
          <p:cNvPicPr>
            <a:picLocks noChangeAspect="1" noChangeArrowheads="1"/>
          </p:cNvPicPr>
          <p:nvPr/>
        </p:nvPicPr>
        <p:blipFill>
          <a:blip r:embed="rId2" cstate="print"/>
          <a:srcRect/>
          <a:stretch>
            <a:fillRect/>
          </a:stretch>
        </p:blipFill>
        <p:spPr bwMode="auto">
          <a:xfrm>
            <a:off x="3851840" y="3753971"/>
            <a:ext cx="3443288" cy="2493963"/>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2A97799-11D5-41F0-A6D6-304F5135B50F}"/>
              </a:ext>
            </a:extLst>
          </p:cNvPr>
          <p:cNvSpPr>
            <a:spLocks noGrp="1"/>
          </p:cNvSpPr>
          <p:nvPr>
            <p:ph sz="half" idx="1"/>
          </p:nvPr>
        </p:nvSpPr>
        <p:spPr/>
        <p:txBody>
          <a:bodyPr/>
          <a:lstStyle/>
          <a:p>
            <a:pPr eaLnBrk="1" hangingPunct="1">
              <a:lnSpc>
                <a:spcPct val="90000"/>
              </a:lnSpc>
              <a:spcBef>
                <a:spcPts val="813"/>
              </a:spcBef>
              <a:buFont typeface="Wingdings" panose="05000000000000000000" pitchFamily="2" charset="2"/>
              <a:buChar char=""/>
            </a:pPr>
            <a:r>
              <a:rPr lang="en-US" altLang="sr-Latn-RS" sz="2400" dirty="0">
                <a:solidFill>
                  <a:srgbClr val="000000"/>
                </a:solidFill>
                <a:latin typeface="Calibri" panose="020F0502020204030204" pitchFamily="34" charset="0"/>
                <a:cs typeface="Times New Roman" panose="02020603050405020304" pitchFamily="18" charset="0"/>
              </a:rPr>
              <a:t>Introduction</a:t>
            </a:r>
          </a:p>
          <a:p>
            <a:pPr eaLnBrk="1" hangingPunct="1">
              <a:lnSpc>
                <a:spcPct val="90000"/>
              </a:lnSpc>
              <a:spcBef>
                <a:spcPts val="813"/>
              </a:spcBef>
              <a:buFont typeface="Wingdings" panose="05000000000000000000" pitchFamily="2" charset="2"/>
              <a:buNone/>
            </a:pPr>
            <a:endParaRPr lang="sr-Latn-RS" altLang="sr-Latn-RS" sz="2400" dirty="0">
              <a:solidFill>
                <a:srgbClr val="000000"/>
              </a:solidFill>
              <a:latin typeface="Calibri" panose="020F0502020204030204" pitchFamily="34" charset="0"/>
            </a:endParaRPr>
          </a:p>
          <a:p>
            <a:pPr eaLnBrk="1" hangingPunct="1">
              <a:lnSpc>
                <a:spcPct val="90000"/>
              </a:lnSpc>
              <a:spcBef>
                <a:spcPts val="813"/>
              </a:spcBef>
              <a:buFont typeface="Wingdings" panose="05000000000000000000" pitchFamily="2" charset="2"/>
              <a:buChar char=""/>
            </a:pPr>
            <a:r>
              <a:rPr lang="en-US" altLang="sr-Latn-RS" sz="2400" dirty="0">
                <a:solidFill>
                  <a:srgbClr val="000000"/>
                </a:solidFill>
                <a:latin typeface="Calibri" panose="020F0502020204030204" pitchFamily="34" charset="0"/>
              </a:rPr>
              <a:t>Blockchain</a:t>
            </a:r>
          </a:p>
          <a:p>
            <a:pPr eaLnBrk="1" hangingPunct="1">
              <a:lnSpc>
                <a:spcPct val="90000"/>
              </a:lnSpc>
              <a:spcBef>
                <a:spcPts val="813"/>
              </a:spcBef>
              <a:buFont typeface="Wingdings" panose="05000000000000000000" pitchFamily="2" charset="2"/>
              <a:buNone/>
            </a:pPr>
            <a:endParaRPr lang="sr-Latn-RS" altLang="sr-Latn-RS" sz="2400" dirty="0">
              <a:solidFill>
                <a:srgbClr val="000000"/>
              </a:solidFill>
              <a:latin typeface="Calibri" panose="020F0502020204030204" pitchFamily="34" charset="0"/>
            </a:endParaRPr>
          </a:p>
          <a:p>
            <a:pPr eaLnBrk="1" hangingPunct="1">
              <a:lnSpc>
                <a:spcPct val="90000"/>
              </a:lnSpc>
              <a:spcBef>
                <a:spcPts val="813"/>
              </a:spcBef>
              <a:buFont typeface="Wingdings" panose="05000000000000000000" pitchFamily="2" charset="2"/>
              <a:buChar char=""/>
            </a:pPr>
            <a:r>
              <a:rPr lang="en-GB" altLang="sr-Latn-RS" sz="2400" dirty="0">
                <a:solidFill>
                  <a:srgbClr val="000000"/>
                </a:solidFill>
                <a:latin typeface="Calibri" panose="020F0502020204030204" pitchFamily="34" charset="0"/>
              </a:rPr>
              <a:t>Consensus algorithms</a:t>
            </a:r>
          </a:p>
          <a:p>
            <a:pPr eaLnBrk="1" hangingPunct="1">
              <a:lnSpc>
                <a:spcPct val="90000"/>
              </a:lnSpc>
              <a:spcBef>
                <a:spcPts val="813"/>
              </a:spcBef>
              <a:buFont typeface="Wingdings" panose="05000000000000000000" pitchFamily="2" charset="2"/>
              <a:buNone/>
            </a:pPr>
            <a:endParaRPr lang="sr-Latn-RS" altLang="sr-Latn-RS" sz="2400" dirty="0">
              <a:solidFill>
                <a:srgbClr val="000000"/>
              </a:solidFill>
              <a:latin typeface="Calibri" panose="020F0502020204030204" pitchFamily="34" charset="0"/>
            </a:endParaRPr>
          </a:p>
          <a:p>
            <a:pPr eaLnBrk="1" hangingPunct="1">
              <a:lnSpc>
                <a:spcPct val="90000"/>
              </a:lnSpc>
              <a:spcBef>
                <a:spcPts val="813"/>
              </a:spcBef>
              <a:buFont typeface="Wingdings" panose="05000000000000000000" pitchFamily="2" charset="2"/>
              <a:buChar char=""/>
            </a:pPr>
            <a:r>
              <a:rPr lang="en-GB" altLang="sr-Latn-RS" sz="2400" dirty="0">
                <a:solidFill>
                  <a:srgbClr val="000000"/>
                </a:solidFill>
                <a:latin typeface="Calibri" panose="020F0502020204030204" pitchFamily="34" charset="0"/>
              </a:rPr>
              <a:t>Blockchain platforms</a:t>
            </a:r>
          </a:p>
          <a:p>
            <a:pPr eaLnBrk="1" hangingPunct="1">
              <a:lnSpc>
                <a:spcPct val="90000"/>
              </a:lnSpc>
              <a:spcBef>
                <a:spcPts val="813"/>
              </a:spcBef>
              <a:buFont typeface="Wingdings" panose="05000000000000000000" pitchFamily="2" charset="2"/>
              <a:buNone/>
            </a:pPr>
            <a:endParaRPr lang="sr-Latn-RS" altLang="sr-Latn-RS" sz="2400" dirty="0">
              <a:solidFill>
                <a:srgbClr val="000000"/>
              </a:solidFill>
              <a:latin typeface="Calibri" panose="020F0502020204030204" pitchFamily="34" charset="0"/>
            </a:endParaRPr>
          </a:p>
          <a:p>
            <a:pPr eaLnBrk="1" hangingPunct="1">
              <a:lnSpc>
                <a:spcPct val="90000"/>
              </a:lnSpc>
              <a:spcBef>
                <a:spcPts val="813"/>
              </a:spcBef>
              <a:buFont typeface="Wingdings" panose="05000000000000000000" pitchFamily="2" charset="2"/>
              <a:buChar char=""/>
            </a:pPr>
            <a:r>
              <a:rPr lang="en-US" altLang="sr-Latn-RS" sz="2400" dirty="0">
                <a:solidFill>
                  <a:srgbClr val="000000"/>
                </a:solidFill>
                <a:latin typeface="Calibri" panose="020F0502020204030204" pitchFamily="34" charset="0"/>
              </a:rPr>
              <a:t>Blockchain in e-business ecosystems</a:t>
            </a:r>
          </a:p>
          <a:p>
            <a:pPr eaLnBrk="1" hangingPunct="1">
              <a:lnSpc>
                <a:spcPct val="90000"/>
              </a:lnSpc>
              <a:spcBef>
                <a:spcPts val="813"/>
              </a:spcBef>
              <a:buFont typeface="Wingdings" panose="05000000000000000000" pitchFamily="2" charset="2"/>
              <a:buNone/>
            </a:pPr>
            <a:endParaRPr lang="sr-Latn-RS" altLang="sr-Latn-RS" sz="2400" dirty="0">
              <a:solidFill>
                <a:srgbClr val="000000"/>
              </a:solidFill>
              <a:latin typeface="Calibri" panose="020F0502020204030204" pitchFamily="34" charset="0"/>
            </a:endParaRPr>
          </a:p>
          <a:p>
            <a:pPr eaLnBrk="1" hangingPunct="1">
              <a:lnSpc>
                <a:spcPct val="90000"/>
              </a:lnSpc>
              <a:spcBef>
                <a:spcPts val="813"/>
              </a:spcBef>
              <a:buFont typeface="Wingdings" panose="05000000000000000000" pitchFamily="2" charset="2"/>
              <a:buChar char=""/>
            </a:pPr>
            <a:r>
              <a:rPr lang="en-US" altLang="sr-Latn-RS" sz="2400" dirty="0">
                <a:solidFill>
                  <a:srgbClr val="000000"/>
                </a:solidFill>
                <a:latin typeface="Calibri" panose="020F0502020204030204" pitchFamily="34" charset="0"/>
              </a:rPr>
              <a:t>Conclusion</a:t>
            </a:r>
          </a:p>
        </p:txBody>
      </p:sp>
    </p:spTree>
    <p:extLst>
      <p:ext uri="{BB962C8B-B14F-4D97-AF65-F5344CB8AC3E}">
        <p14:creationId xmlns:p14="http://schemas.microsoft.com/office/powerpoint/2010/main" xmlns="" val="3147573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Consensus as a notion constitutes unanimous decision-making.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In a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context, this term is based on the principle of verification and validation.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The consensus is a synchronized process that encompasses transactions and keeps track of them at the network level.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When the transactions are verified, the ledger is updated.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There is a large number of consensus algorithms which are based on different principles but have the same goal. </a:t>
            </a: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GB" sz="3600" dirty="0">
                <a:solidFill>
                  <a:srgbClr val="FFFFFF"/>
                </a:solidFill>
                <a:latin typeface="Calibri" pitchFamily="34" charset="0"/>
              </a:rPr>
              <a:t>Consensus algorithms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sz="2000" b="1" dirty="0" err="1">
                <a:solidFill>
                  <a:schemeClr val="accent2"/>
                </a:solidFill>
                <a:latin typeface="Calibri" panose="020F0502020204030204" pitchFamily="34" charset="0"/>
              </a:rPr>
              <a:t>Proof of Work (PoW):</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The most frequently used algorithm in </a:t>
            </a:r>
            <a:r>
              <a:rPr lang="en-GB" altLang="sr-Latn-RS" dirty="0" err="1">
                <a:solidFill>
                  <a:srgbClr val="000000"/>
                </a:solidFill>
                <a:latin typeface="Calibri" panose="020F0502020204030204" pitchFamily="34" charset="0"/>
              </a:rPr>
              <a:t>cryptocurrency</a:t>
            </a:r>
            <a:r>
              <a:rPr lang="en-GB" altLang="sr-Latn-RS" dirty="0">
                <a:solidFill>
                  <a:srgbClr val="000000"/>
                </a:solidFill>
                <a:latin typeface="Calibri" panose="020F0502020204030204" pitchFamily="34" charset="0"/>
              </a:rPr>
              <a:t> systems.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The user receives a task to solve</a:t>
            </a:r>
            <a:r>
              <a:rPr lang="en-US" altLang="sr-Latn-RS" dirty="0">
                <a:solidFill>
                  <a:srgbClr val="000000"/>
                </a:solidFill>
                <a:latin typeface="Calibri" panose="020F0502020204030204" pitchFamily="34" charset="0"/>
              </a:rPr>
              <a:t> and can receive </a:t>
            </a:r>
            <a:r>
              <a:rPr lang="en-GB" altLang="sr-Latn-RS" dirty="0">
                <a:solidFill>
                  <a:srgbClr val="000000"/>
                </a:solidFill>
                <a:latin typeface="Calibri" panose="020F0502020204030204" pitchFamily="34" charset="0"/>
              </a:rPr>
              <a:t>prize in </a:t>
            </a:r>
            <a:r>
              <a:rPr lang="en-GB" altLang="sr-Latn-RS" dirty="0" err="1">
                <a:solidFill>
                  <a:srgbClr val="000000"/>
                </a:solidFill>
                <a:latin typeface="Calibri" panose="020F0502020204030204" pitchFamily="34" charset="0"/>
              </a:rPr>
              <a:t>cryptocurrencies</a:t>
            </a:r>
            <a:r>
              <a:rPr lang="en-GB" altLang="sr-Latn-RS" dirty="0">
                <a:solidFill>
                  <a:srgbClr val="000000"/>
                </a:solidFill>
                <a:latin typeface="Calibri" panose="020F0502020204030204" pitchFamily="34" charset="0"/>
              </a:rPr>
              <a:t>.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I</a:t>
            </a:r>
            <a:r>
              <a:rPr lang="en-GB" altLang="sr-Latn-RS" dirty="0">
                <a:solidFill>
                  <a:srgbClr val="000000"/>
                </a:solidFill>
                <a:latin typeface="Calibri" panose="020F0502020204030204" pitchFamily="34" charset="0"/>
              </a:rPr>
              <a:t>t allows anyone to mine, but it requires huge energy consumption.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It is proposed to be used in a peer-to-peer version of the electronic cash system (</a:t>
            </a:r>
            <a:r>
              <a:rPr lang="en-GB" altLang="sr-Latn-RS" dirty="0" err="1">
                <a:solidFill>
                  <a:srgbClr val="000000"/>
                </a:solidFill>
                <a:latin typeface="Calibri" panose="020F0502020204030204" pitchFamily="34" charset="0"/>
              </a:rPr>
              <a:t>Bitcoin</a:t>
            </a:r>
            <a:r>
              <a:rPr lang="en-GB" altLang="sr-Latn-RS" dirty="0">
                <a:solidFill>
                  <a:srgbClr val="000000"/>
                </a:solidFill>
                <a:latin typeface="Calibri" panose="020F0502020204030204" pitchFamily="34" charset="0"/>
              </a:rPr>
              <a:t>), where the online payments occur between two parties directly without intermediary.</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sz="2000" b="1" dirty="0" err="1">
                <a:solidFill>
                  <a:schemeClr val="accent2"/>
                </a:solidFill>
                <a:latin typeface="Calibri" panose="020F0502020204030204" pitchFamily="34" charset="0"/>
              </a:rPr>
              <a:t>Proof of Stake (PoS):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S</a:t>
            </a:r>
            <a:r>
              <a:rPr lang="en-GB" altLang="sr-Latn-RS" dirty="0" err="1">
                <a:solidFill>
                  <a:srgbClr val="000000"/>
                </a:solidFill>
                <a:latin typeface="Calibri" panose="020F0502020204030204" pitchFamily="34" charset="0"/>
              </a:rPr>
              <a:t>ome</a:t>
            </a:r>
            <a:r>
              <a:rPr lang="en-GB" altLang="sr-Latn-RS" dirty="0">
                <a:solidFill>
                  <a:srgbClr val="000000"/>
                </a:solidFill>
                <a:latin typeface="Calibri" panose="020F0502020204030204" pitchFamily="34" charset="0"/>
              </a:rPr>
              <a:t> users process transactions, while others confirm them by mining and no professional equipment is required.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T</a:t>
            </a:r>
            <a:r>
              <a:rPr lang="en-GB" altLang="sr-Latn-RS" dirty="0">
                <a:solidFill>
                  <a:srgbClr val="000000"/>
                </a:solidFill>
                <a:latin typeface="Calibri" panose="020F0502020204030204" pitchFamily="34" charset="0"/>
              </a:rPr>
              <a:t>he miner must hold a certain number of </a:t>
            </a:r>
            <a:r>
              <a:rPr lang="en-GB" altLang="sr-Latn-RS" dirty="0" err="1">
                <a:solidFill>
                  <a:srgbClr val="000000"/>
                </a:solidFill>
                <a:latin typeface="Calibri" panose="020F0502020204030204" pitchFamily="34" charset="0"/>
              </a:rPr>
              <a:t>bitcoins</a:t>
            </a:r>
            <a:r>
              <a:rPr lang="en-GB" altLang="sr-Latn-RS" dirty="0">
                <a:solidFill>
                  <a:srgbClr val="000000"/>
                </a:solidFill>
                <a:latin typeface="Calibri" panose="020F0502020204030204" pitchFamily="34" charset="0"/>
              </a:rPr>
              <a:t> and this amount determines the probability of a node getting selected as a </a:t>
            </a:r>
            <a:r>
              <a:rPr lang="en-GB" altLang="sr-Latn-RS" dirty="0" err="1">
                <a:solidFill>
                  <a:srgbClr val="000000"/>
                </a:solidFill>
                <a:latin typeface="Calibri" panose="020F0502020204030204" pitchFamily="34" charset="0"/>
              </a:rPr>
              <a:t>validator</a:t>
            </a:r>
            <a:r>
              <a:rPr lang="en-GB" altLang="sr-Latn-RS" dirty="0">
                <a:solidFill>
                  <a:srgbClr val="000000"/>
                </a:solidFill>
                <a:latin typeface="Calibri" panose="020F0502020204030204" pitchFamily="34" charset="0"/>
              </a:rPr>
              <a:t> for the next block.</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U</a:t>
            </a:r>
            <a:r>
              <a:rPr lang="en-GB" altLang="sr-Latn-RS" dirty="0" err="1">
                <a:solidFill>
                  <a:srgbClr val="000000"/>
                </a:solidFill>
                <a:latin typeface="Calibri" panose="020F0502020204030204" pitchFamily="34" charset="0"/>
              </a:rPr>
              <a:t>ses</a:t>
            </a:r>
            <a:r>
              <a:rPr lang="en-GB" altLang="sr-Latn-RS" dirty="0">
                <a:solidFill>
                  <a:srgbClr val="000000"/>
                </a:solidFill>
                <a:latin typeface="Calibri" panose="020F0502020204030204" pitchFamily="34" charset="0"/>
              </a:rPr>
              <a:t> digital signature to prove the ownership of coins.</a:t>
            </a: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GB" sz="3600" dirty="0">
                <a:solidFill>
                  <a:srgbClr val="FFFFFF"/>
                </a:solidFill>
                <a:latin typeface="Calibri" pitchFamily="34" charset="0"/>
              </a:rPr>
              <a:t>Commonly used consensus algorithms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b="1" dirty="0">
                <a:solidFill>
                  <a:schemeClr val="accent2"/>
                </a:solidFill>
                <a:latin typeface="Calibri" panose="020F0502020204030204" pitchFamily="34" charset="0"/>
              </a:rPr>
              <a:t>P</a:t>
            </a:r>
            <a:r>
              <a:rPr lang="en-US" altLang="sr-Latn-RS" b="1" dirty="0" err="1">
                <a:solidFill>
                  <a:schemeClr val="accent2"/>
                </a:solidFill>
                <a:latin typeface="Calibri" panose="020F0502020204030204" pitchFamily="34" charset="0"/>
              </a:rPr>
              <a:t>ure</a:t>
            </a:r>
            <a:r>
              <a:rPr lang="en-US" altLang="sr-Latn-RS" b="1" dirty="0">
                <a:solidFill>
                  <a:schemeClr val="accent2"/>
                </a:solidFill>
                <a:latin typeface="Calibri" panose="020F0502020204030204" pitchFamily="34" charset="0"/>
              </a:rPr>
              <a:t> proof of stake (Pure POS)</a:t>
            </a:r>
            <a:r>
              <a:rPr lang="sr-Latn-RS" altLang="sr-Latn-RS" b="1" dirty="0">
                <a:solidFill>
                  <a:schemeClr val="accent2"/>
                </a:solidFill>
                <a:latin typeface="Calibri" panose="020F0502020204030204" pitchFamily="34" charset="0"/>
              </a:rPr>
              <a:t>:</a:t>
            </a:r>
            <a:endParaRPr lang="en-US" altLang="sr-Latn-RS" b="1" dirty="0">
              <a:solidFill>
                <a:schemeClr val="accent2"/>
              </a:solidFill>
              <a:latin typeface="Calibri" panose="020F0502020204030204" pitchFamily="34" charset="0"/>
            </a:endParaRP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This means that it can tolerate malicious users, achieving consensus without a central authority, as long as a supermajority of the stake is in non-malicious hands.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This protocol is very fast and requires minimal computational power per node, giving it the ability to finalize transactions efficiently.</a:t>
            </a:r>
            <a:endParaRPr lang="sr-Latn-RS" altLang="sr-Latn-RS" dirty="0">
              <a:solidFill>
                <a:srgbClr val="000000"/>
              </a:solidFill>
              <a:latin typeface="Calibri" panose="020F0502020204030204" pitchFamily="34" charset="0"/>
            </a:endParaRPr>
          </a:p>
          <a:p>
            <a:pPr marL="342900" lvl="1"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b="1" dirty="0" err="1">
                <a:solidFill>
                  <a:schemeClr val="accent2"/>
                </a:solidFill>
                <a:latin typeface="Calibri" panose="020F0502020204030204" pitchFamily="34" charset="0"/>
              </a:rPr>
              <a:t>Delegate Proof of Stake (dPoS</a:t>
            </a:r>
            <a:r>
              <a:rPr lang="en-US" altLang="sr-Latn-RS" b="1" dirty="0">
                <a:solidFill>
                  <a:schemeClr val="accent2"/>
                </a:solidFill>
                <a:latin typeface="Calibri" panose="020F0502020204030204" pitchFamily="34" charset="0"/>
              </a:rPr>
              <a:t>):</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S</a:t>
            </a:r>
            <a:r>
              <a:rPr lang="en-GB" altLang="sr-Latn-RS" dirty="0" err="1">
                <a:solidFill>
                  <a:srgbClr val="000000"/>
                </a:solidFill>
                <a:latin typeface="Calibri" panose="020F0502020204030204" pitchFamily="34" charset="0"/>
              </a:rPr>
              <a:t>ystem</a:t>
            </a:r>
            <a:r>
              <a:rPr lang="en-GB" altLang="sr-Latn-RS" dirty="0">
                <a:solidFill>
                  <a:srgbClr val="000000"/>
                </a:solidFill>
                <a:latin typeface="Calibri" panose="020F0502020204030204" pitchFamily="34" charset="0"/>
              </a:rPr>
              <a:t> is maintained by the coin holder that votes for delegates.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D</a:t>
            </a:r>
            <a:r>
              <a:rPr lang="en-GB" altLang="sr-Latn-RS" dirty="0" err="1">
                <a:solidFill>
                  <a:srgbClr val="000000"/>
                </a:solidFill>
                <a:latin typeface="Calibri" panose="020F0502020204030204" pitchFamily="34" charset="0"/>
              </a:rPr>
              <a:t>elegates</a:t>
            </a:r>
            <a:r>
              <a:rPr lang="en-GB" altLang="sr-Latn-RS" dirty="0">
                <a:solidFill>
                  <a:srgbClr val="000000"/>
                </a:solidFill>
                <a:latin typeface="Calibri" panose="020F0502020204030204" pitchFamily="34" charset="0"/>
              </a:rPr>
              <a:t> are responsible for validating new blocks and get reward.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A</a:t>
            </a:r>
            <a:r>
              <a:rPr lang="en-GB" altLang="sr-Latn-RS" dirty="0">
                <a:solidFill>
                  <a:srgbClr val="000000"/>
                </a:solidFill>
                <a:latin typeface="Calibri" panose="020F0502020204030204" pitchFamily="34" charset="0"/>
              </a:rPr>
              <a:t> fixed number of delegates are voted by stakeholders.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E</a:t>
            </a:r>
            <a:r>
              <a:rPr lang="en-GB" altLang="sr-Latn-RS" dirty="0">
                <a:solidFill>
                  <a:srgbClr val="000000"/>
                </a:solidFill>
                <a:latin typeface="Calibri" panose="020F0502020204030204" pitchFamily="34" charset="0"/>
              </a:rPr>
              <a:t>ach stakeholder gets votes proportional to the number of coins they own.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E</a:t>
            </a:r>
            <a:r>
              <a:rPr lang="en-GB" altLang="sr-Latn-RS" dirty="0">
                <a:solidFill>
                  <a:srgbClr val="000000"/>
                </a:solidFill>
                <a:latin typeface="Calibri" panose="020F0502020204030204" pitchFamily="34" charset="0"/>
              </a:rPr>
              <a:t>ach delegate is scheduled for a certain interval of time.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anose="020F0502020204030204" pitchFamily="34" charset="0"/>
              </a:rPr>
              <a:t>I</a:t>
            </a:r>
            <a:r>
              <a:rPr lang="en-GB" altLang="sr-Latn-RS" dirty="0">
                <a:solidFill>
                  <a:srgbClr val="000000"/>
                </a:solidFill>
                <a:latin typeface="Calibri" panose="020F0502020204030204" pitchFamily="34" charset="0"/>
              </a:rPr>
              <a:t>n case of failure in validating blocks or any malicious activity, the delegate is replaced by another delegate. </a:t>
            </a:r>
          </a:p>
          <a:p>
            <a:pPr marL="342900"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GB" sz="3600" dirty="0">
                <a:solidFill>
                  <a:srgbClr val="FFFFFF"/>
                </a:solidFill>
                <a:latin typeface="Calibri" pitchFamily="34" charset="0"/>
              </a:rPr>
              <a:t>Commonly used consensus algorithms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FFFFFF"/>
                </a:solidFill>
              </a:rPr>
              <a:t>Blockchain</a:t>
            </a:r>
            <a:r>
              <a:rPr lang="en-GB" dirty="0">
                <a:solidFill>
                  <a:srgbClr val="FFFFFF"/>
                </a:solidFill>
              </a:rPr>
              <a:t> platforms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0" y="1511300"/>
            <a:ext cx="5712385" cy="4578351"/>
          </a:xfrm>
        </p:spPr>
        <p:txBody>
          <a:bodyPr>
            <a:normAutofit/>
          </a:bodyPr>
          <a:lstStyle/>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Various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platforms have been introduced to deploy smart contracts and provide enterprise solutions to issues in numerous industries. </a:t>
            </a:r>
            <a:endParaRPr lang="en-US" altLang="sr-Latn-RS" dirty="0">
              <a:solidFill>
                <a:srgbClr val="000000"/>
              </a:solidFill>
              <a:latin typeface="Calibri" panose="020F0502020204030204" pitchFamily="34" charset="0"/>
            </a:endParaRPr>
          </a:p>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Depending on the system requirements, the suitable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platform should be selected.</a:t>
            </a:r>
            <a:endParaRPr lang="en-US" altLang="sr-Latn-RS" dirty="0">
              <a:solidFill>
                <a:srgbClr val="000000"/>
              </a:solidFill>
              <a:latin typeface="Calibri" panose="020F0502020204030204" pitchFamily="34" charset="0"/>
            </a:endParaRPr>
          </a:p>
          <a:p>
            <a:pPr marL="342900"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US" sz="3600" dirty="0" err="1">
                <a:solidFill>
                  <a:srgbClr val="FFFFFF"/>
                </a:solidFill>
                <a:latin typeface="Calibri" pitchFamily="34" charset="0"/>
              </a:rPr>
              <a:t>Blockchain</a:t>
            </a:r>
            <a:r>
              <a:rPr lang="en-US" sz="3600" dirty="0">
                <a:solidFill>
                  <a:srgbClr val="FFFFFF"/>
                </a:solidFill>
                <a:latin typeface="Calibri" pitchFamily="34" charset="0"/>
              </a:rPr>
              <a:t> platforms</a:t>
            </a:r>
          </a:p>
        </p:txBody>
      </p:sp>
      <p:pic>
        <p:nvPicPr>
          <p:cNvPr id="4" name="Picture 2"/>
          <p:cNvPicPr>
            <a:picLocks noChangeAspect="1" noChangeArrowheads="1"/>
          </p:cNvPicPr>
          <p:nvPr/>
        </p:nvPicPr>
        <p:blipFill>
          <a:blip r:embed="rId2" cstate="print"/>
          <a:srcRect t="7639"/>
          <a:stretch>
            <a:fillRect/>
          </a:stretch>
        </p:blipFill>
        <p:spPr bwMode="auto">
          <a:xfrm>
            <a:off x="6506383" y="1577787"/>
            <a:ext cx="4928736" cy="4554071"/>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Every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transaction </a:t>
            </a:r>
            <a:r>
              <a:rPr lang="en-GB" altLang="sr-Latn-RS" dirty="0" smtClean="0">
                <a:solidFill>
                  <a:srgbClr val="000000"/>
                </a:solidFill>
                <a:latin typeface="Calibri" panose="020F0502020204030204" pitchFamily="34" charset="0"/>
              </a:rPr>
              <a:t>depends on </a:t>
            </a:r>
            <a:r>
              <a:rPr lang="en-GB" altLang="sr-Latn-RS" dirty="0">
                <a:solidFill>
                  <a:srgbClr val="000000"/>
                </a:solidFill>
                <a:latin typeface="Calibri" panose="020F0502020204030204" pitchFamily="34" charset="0"/>
              </a:rPr>
              <a:t>a specific smart contract</a:t>
            </a:r>
            <a:r>
              <a:rPr lang="sr-Latn-R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 </a:t>
            </a:r>
            <a:endParaRPr lang="sr-Latn-RS" altLang="sr-Latn-RS" dirty="0">
              <a:solidFill>
                <a:srgbClr val="000000"/>
              </a:solidFill>
              <a:latin typeface="Calibri" panose="020F0502020204030204" pitchFamily="34" charset="0"/>
            </a:endParaRPr>
          </a:p>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Smart contracts</a:t>
            </a:r>
            <a:r>
              <a:rPr lang="sr-Latn-R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 </a:t>
            </a:r>
            <a:endParaRPr lang="sr-Latn-RS" altLang="sr-Latn-RS" dirty="0">
              <a:solidFill>
                <a:srgbClr val="000000"/>
              </a:solidFill>
              <a:latin typeface="Calibri" panose="020F0502020204030204" pitchFamily="34" charset="0"/>
            </a:endParaRP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contain contract clauses written in computer programs </a:t>
            </a:r>
            <a:endParaRPr lang="sr-Latn-RS" altLang="sr-Latn-RS" dirty="0">
              <a:solidFill>
                <a:srgbClr val="000000"/>
              </a:solidFill>
              <a:latin typeface="Calibri" panose="020F0502020204030204" pitchFamily="34" charset="0"/>
            </a:endParaRP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are computational transaction protocols that implement the rules defined in the contract</a:t>
            </a:r>
            <a:endParaRPr lang="en-US" altLang="sr-Latn-RS" dirty="0">
              <a:solidFill>
                <a:srgbClr val="000000"/>
              </a:solidFill>
              <a:latin typeface="Calibri" panose="020F0502020204030204" pitchFamily="34" charset="0"/>
            </a:endParaRP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are automatically executed when predefined conditions are met</a:t>
            </a:r>
          </a:p>
          <a:p>
            <a:pPr marL="342900" lvl="1" indent="-342900">
              <a:lnSpc>
                <a:spcPct val="83000"/>
              </a:lnSpc>
              <a:spcBef>
                <a:spcPts val="813"/>
              </a:spcBef>
              <a:spcAft>
                <a:spcPts val="13"/>
              </a:spcAft>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A life cycle of a smart contract consists of</a:t>
            </a:r>
            <a:r>
              <a:rPr lang="sr-Latn-RS" altLang="sr-Latn-RS" dirty="0">
                <a:solidFill>
                  <a:srgbClr val="000000"/>
                </a:solidFill>
                <a:latin typeface="Calibri" panose="020F0502020204030204" pitchFamily="34" charset="0"/>
              </a:rPr>
              <a:t>:</a:t>
            </a:r>
          </a:p>
          <a:p>
            <a:pPr lvl="2" indent="-457200">
              <a:lnSpc>
                <a:spcPct val="8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Creation</a:t>
            </a:r>
            <a:endParaRPr lang="sr-Latn-RS" altLang="sr-Latn-RS" sz="2000" b="1" dirty="0">
              <a:solidFill>
                <a:schemeClr val="accent2"/>
              </a:solidFill>
              <a:latin typeface="Calibri" panose="020F0502020204030204" pitchFamily="34" charset="0"/>
            </a:endParaRPr>
          </a:p>
          <a:p>
            <a:pPr lvl="2" indent="-457200">
              <a:lnSpc>
                <a:spcPct val="8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Deployment </a:t>
            </a:r>
            <a:endParaRPr lang="sr-Latn-RS" altLang="sr-Latn-RS" sz="2000" b="1" dirty="0">
              <a:solidFill>
                <a:schemeClr val="accent2"/>
              </a:solidFill>
              <a:latin typeface="Calibri" panose="020F0502020204030204" pitchFamily="34" charset="0"/>
            </a:endParaRPr>
          </a:p>
          <a:p>
            <a:pPr lvl="2" indent="-457200">
              <a:lnSpc>
                <a:spcPct val="8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Execution</a:t>
            </a:r>
            <a:endParaRPr lang="sr-Latn-RS" altLang="sr-Latn-RS" sz="2000" b="1" dirty="0">
              <a:solidFill>
                <a:schemeClr val="accent2"/>
              </a:solidFill>
              <a:latin typeface="Calibri" panose="020F0502020204030204" pitchFamily="34" charset="0"/>
            </a:endParaRPr>
          </a:p>
          <a:p>
            <a:pPr lvl="2" indent="-457200">
              <a:lnSpc>
                <a:spcPct val="8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b="1" dirty="0">
                <a:solidFill>
                  <a:schemeClr val="accent2"/>
                </a:solidFill>
                <a:latin typeface="Calibri" panose="020F0502020204030204" pitchFamily="34" charset="0"/>
              </a:rPr>
              <a:t>Completion</a:t>
            </a:r>
          </a:p>
          <a:p>
            <a:pPr marL="342900"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GB" altLang="sr-Latn-RS" sz="3600" dirty="0">
                <a:latin typeface="Calibri" panose="020F0502020204030204" pitchFamily="34" charset="0"/>
              </a:rPr>
              <a:t>Smart contracts</a:t>
            </a:r>
            <a:endParaRPr lang="en-US" sz="3600" dirty="0">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 name="Picture 4"/>
          <p:cNvPicPr>
            <a:picLocks noChangeAspect="1" noChangeArrowheads="1"/>
          </p:cNvPicPr>
          <p:nvPr/>
        </p:nvPicPr>
        <p:blipFill>
          <a:blip r:embed="rId2" cstate="print"/>
          <a:srcRect l="829" r="7880"/>
          <a:stretch>
            <a:fillRect/>
          </a:stretch>
        </p:blipFill>
        <p:spPr bwMode="auto">
          <a:xfrm>
            <a:off x="5730990" y="3451409"/>
            <a:ext cx="5867938" cy="2613771"/>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err="1">
                <a:solidFill>
                  <a:srgbClr val="000000"/>
                </a:solidFill>
                <a:latin typeface="Calibri" panose="020F0502020204030204" pitchFamily="34" charset="0"/>
              </a:rPr>
              <a:t>Algorand</a:t>
            </a:r>
            <a:r>
              <a:rPr lang="en-US" altLang="sr-Latn-RS" dirty="0">
                <a:solidFill>
                  <a:srgbClr val="000000"/>
                </a:solidFill>
                <a:latin typeface="Calibri" panose="020F0502020204030204" pitchFamily="34" charset="0"/>
              </a:rPr>
              <a:t> solution is related to the way in which the new block is added to the existing chain. </a:t>
            </a:r>
            <a:endParaRPr lang="sr-Latn-RS" altLang="sr-Latn-RS" dirty="0">
              <a:solidFill>
                <a:srgbClr val="000000"/>
              </a:solidFill>
              <a:latin typeface="Calibri" panose="020F0502020204030204" pitchFamily="34" charset="0"/>
            </a:endParaRP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A</a:t>
            </a:r>
            <a:r>
              <a:rPr lang="en-US" altLang="sr-Latn-RS" dirty="0">
                <a:solidFill>
                  <a:srgbClr val="000000"/>
                </a:solidFill>
                <a:latin typeface="Calibri" panose="020F0502020204030204" pitchFamily="34" charset="0"/>
              </a:rPr>
              <a:t> new block is created in two stages:</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dirty="0">
                <a:solidFill>
                  <a:srgbClr val="000000"/>
                </a:solidFill>
                <a:latin typeface="Calibri" panose="020F0502020204030204" pitchFamily="34" charset="0"/>
              </a:rPr>
              <a:t>One token is chosen at random. Its owner is the user who proposes to add a new block. </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dirty="0">
                <a:solidFill>
                  <a:srgbClr val="000000"/>
                </a:solidFill>
                <a:latin typeface="Calibri" panose="020F0502020204030204" pitchFamily="34" charset="0"/>
              </a:rPr>
              <a:t>The second stage involves the selection of 1000 tokens from the system. Their owners become part of the committee that accepts the proposed token.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Considering that the system contains 10 billion tokens, the chances of fraud in the </a:t>
            </a:r>
            <a:r>
              <a:rPr lang="en-US" altLang="sr-Latn-RS">
                <a:solidFill>
                  <a:srgbClr val="000000"/>
                </a:solidFill>
                <a:latin typeface="Calibri" panose="020F0502020204030204" pitchFamily="34" charset="0"/>
              </a:rPr>
              <a:t>system </a:t>
            </a:r>
            <a:r>
              <a:rPr lang="en-US" altLang="sr-Latn-RS" smtClean="0">
                <a:solidFill>
                  <a:srgbClr val="000000"/>
                </a:solidFill>
                <a:latin typeface="Calibri" panose="020F0502020204030204" pitchFamily="34" charset="0"/>
              </a:rPr>
              <a:t>are </a:t>
            </a:r>
            <a:r>
              <a:rPr lang="en-US" altLang="sr-Latn-RS" dirty="0">
                <a:solidFill>
                  <a:srgbClr val="000000"/>
                </a:solidFill>
                <a:latin typeface="Calibri" panose="020F0502020204030204" pitchFamily="34" charset="0"/>
              </a:rPr>
              <a:t>very low.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Each owner of the selected token runs a cryptographic lottery for each token they own.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If no token is selected, the vote of that user is ignored.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Otherwise, the number of votes won and the opinion about the new block is sent to the network.</a:t>
            </a:r>
            <a:endParaRPr lang="en-GB" altLang="sr-Latn-RS" dirty="0">
              <a:solidFill>
                <a:srgbClr val="000000"/>
              </a:solidFill>
              <a:latin typeface="Calibri" panose="020F0502020204030204" pitchFamily="34" charset="0"/>
            </a:endParaRPr>
          </a:p>
          <a:p>
            <a:pPr marL="342900" lvl="1" indent="-342900">
              <a:lnSpc>
                <a:spcPct val="8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marL="342900"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sr-Latn-RS" sz="3600" dirty="0">
                <a:solidFill>
                  <a:srgbClr val="FFFFFF"/>
                </a:solidFill>
                <a:latin typeface="Calibri" pitchFamily="34" charset="0"/>
              </a:rPr>
              <a:t>Algorand</a:t>
            </a:r>
            <a:endParaRPr lang="en-US" sz="3600" dirty="0">
              <a:solidFill>
                <a:srgbClr val="FFFFFF"/>
              </a:solidFill>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Each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has its own native currency that plays a key role in encouraging the good behavior of the network called </a:t>
            </a:r>
            <a:r>
              <a:rPr lang="en-US" altLang="sr-Latn-RS" dirty="0" err="1">
                <a:solidFill>
                  <a:srgbClr val="000000"/>
                </a:solidFill>
                <a:latin typeface="Calibri" panose="020F0502020204030204" pitchFamily="34" charset="0"/>
              </a:rPr>
              <a:t>Algo</a:t>
            </a:r>
            <a:r>
              <a:rPr lang="en-US" altLang="sr-Latn-RS" dirty="0">
                <a:solidFill>
                  <a:srgbClr val="000000"/>
                </a:solidFill>
                <a:latin typeface="Calibri" panose="020F0502020204030204" pitchFamily="34" charset="0"/>
              </a:rPr>
              <a:t>.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Users who have </a:t>
            </a:r>
            <a:r>
              <a:rPr lang="en-US" altLang="sr-Latn-RS" dirty="0" err="1">
                <a:solidFill>
                  <a:srgbClr val="000000"/>
                </a:solidFill>
                <a:latin typeface="Calibri" panose="020F0502020204030204" pitchFamily="34" charset="0"/>
              </a:rPr>
              <a:t>Algo</a:t>
            </a:r>
            <a:r>
              <a:rPr lang="en-US" altLang="sr-Latn-RS" dirty="0">
                <a:solidFill>
                  <a:srgbClr val="000000"/>
                </a:solidFill>
                <a:latin typeface="Calibri" panose="020F0502020204030204" pitchFamily="34" charset="0"/>
              </a:rPr>
              <a:t> tokens can register to participate in the consensus, i.e. the process of proposing and voting on new blocks.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err="1">
                <a:solidFill>
                  <a:srgbClr val="000000"/>
                </a:solidFill>
                <a:latin typeface="Calibri" panose="020F0502020204030204" pitchFamily="34" charset="0"/>
              </a:rPr>
              <a:t>Algo</a:t>
            </a:r>
            <a:r>
              <a:rPr lang="en-US" altLang="sr-Latn-RS" dirty="0">
                <a:solidFill>
                  <a:srgbClr val="000000"/>
                </a:solidFill>
                <a:latin typeface="Calibri" panose="020F0502020204030204" pitchFamily="34" charset="0"/>
              </a:rPr>
              <a:t> is also used as a utility token.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During application development, </a:t>
            </a:r>
            <a:r>
              <a:rPr lang="en-US" altLang="sr-Latn-RS" dirty="0" err="1">
                <a:solidFill>
                  <a:srgbClr val="000000"/>
                </a:solidFill>
                <a:latin typeface="Calibri" panose="020F0502020204030204" pitchFamily="34" charset="0"/>
              </a:rPr>
              <a:t>Algos</a:t>
            </a:r>
            <a:r>
              <a:rPr lang="en-US" altLang="sr-Latn-RS" dirty="0">
                <a:solidFill>
                  <a:srgbClr val="000000"/>
                </a:solidFill>
                <a:latin typeface="Calibri" panose="020F0502020204030204" pitchFamily="34" charset="0"/>
              </a:rPr>
              <a:t> are needed to pay transaction fees and serve as minimum deposits to store data on the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On the </a:t>
            </a:r>
            <a:r>
              <a:rPr lang="en-US" altLang="sr-Latn-RS" dirty="0" err="1">
                <a:solidFill>
                  <a:srgbClr val="000000"/>
                </a:solidFill>
                <a:latin typeface="Calibri" panose="020F0502020204030204" pitchFamily="34" charset="0"/>
              </a:rPr>
              <a:t>Algorand</a:t>
            </a:r>
            <a:r>
              <a:rPr lang="en-US" altLang="sr-Latn-RS" dirty="0">
                <a:solidFill>
                  <a:srgbClr val="000000"/>
                </a:solidFill>
                <a:latin typeface="Calibri" panose="020F0502020204030204" pitchFamily="34" charset="0"/>
              </a:rPr>
              <a:t> platform applications can be developed using:</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Reach - in order to learn Reach, a basic knowledge of JS is required. It is abstract enough to allow writing applications with fewer lines of code.</a:t>
            </a:r>
          </a:p>
          <a:p>
            <a:pPr marL="800100" lvl="1"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err="1">
                <a:solidFill>
                  <a:srgbClr val="000000"/>
                </a:solidFill>
                <a:latin typeface="Calibri" panose="020F0502020204030204" pitchFamily="34" charset="0"/>
              </a:rPr>
              <a:t>Pyteal</a:t>
            </a:r>
            <a:r>
              <a:rPr lang="en-US" altLang="sr-Latn-RS" dirty="0">
                <a:solidFill>
                  <a:srgbClr val="000000"/>
                </a:solidFill>
                <a:latin typeface="Calibri" panose="020F0502020204030204" pitchFamily="34" charset="0"/>
              </a:rPr>
              <a:t> - learning </a:t>
            </a:r>
            <a:r>
              <a:rPr lang="en-US" altLang="sr-Latn-RS" dirty="0" err="1">
                <a:solidFill>
                  <a:srgbClr val="000000"/>
                </a:solidFill>
                <a:latin typeface="Calibri" panose="020F0502020204030204" pitchFamily="34" charset="0"/>
              </a:rPr>
              <a:t>Pyteal</a:t>
            </a:r>
            <a:r>
              <a:rPr lang="en-US" altLang="sr-Latn-RS" dirty="0">
                <a:solidFill>
                  <a:srgbClr val="000000"/>
                </a:solidFill>
                <a:latin typeface="Calibri" panose="020F0502020204030204" pitchFamily="34" charset="0"/>
              </a:rPr>
              <a:t> requires a basic knowledge of Python. It is at a lower level of abstraction than Reach.</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The </a:t>
            </a:r>
            <a:r>
              <a:rPr lang="en-US" altLang="sr-Latn-RS" dirty="0" err="1">
                <a:solidFill>
                  <a:srgbClr val="000000"/>
                </a:solidFill>
                <a:latin typeface="Calibri" panose="020F0502020204030204" pitchFamily="34" charset="0"/>
              </a:rPr>
              <a:t>Algorand</a:t>
            </a:r>
            <a:r>
              <a:rPr lang="en-US" altLang="sr-Latn-RS" dirty="0">
                <a:solidFill>
                  <a:srgbClr val="000000"/>
                </a:solidFill>
                <a:latin typeface="Calibri" panose="020F0502020204030204" pitchFamily="34" charset="0"/>
              </a:rPr>
              <a:t>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uses a decentralized Byzantine Agreement protocol that leverages pure proof of stake (Pure POS). </a:t>
            </a: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sr-Latn-RS" sz="3600" dirty="0">
                <a:solidFill>
                  <a:srgbClr val="FFFFFF"/>
                </a:solidFill>
                <a:latin typeface="Calibri" pitchFamily="34" charset="0"/>
              </a:rPr>
              <a:t>Algorand</a:t>
            </a:r>
            <a:endParaRPr lang="en-US" sz="3600" dirty="0">
              <a:solidFill>
                <a:srgbClr val="FFFFFF"/>
              </a:solidFill>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A problem that has often occurred in the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network is forking.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W</a:t>
            </a:r>
            <a:r>
              <a:rPr lang="en-US" altLang="sr-Latn-RS" dirty="0" err="1">
                <a:solidFill>
                  <a:srgbClr val="000000"/>
                </a:solidFill>
                <a:latin typeface="Calibri" panose="020F0502020204030204" pitchFamily="34" charset="0"/>
              </a:rPr>
              <a:t>ithin</a:t>
            </a:r>
            <a:r>
              <a:rPr lang="en-US" altLang="sr-Latn-RS" dirty="0">
                <a:solidFill>
                  <a:srgbClr val="000000"/>
                </a:solidFill>
                <a:latin typeface="Calibri" panose="020F0502020204030204" pitchFamily="34" charset="0"/>
              </a:rPr>
              <a:t> the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network such as </a:t>
            </a:r>
            <a:r>
              <a:rPr lang="en-US" altLang="sr-Latn-RS" dirty="0" err="1">
                <a:solidFill>
                  <a:srgbClr val="000000"/>
                </a:solidFill>
                <a:latin typeface="Calibri" panose="020F0502020204030204" pitchFamily="34" charset="0"/>
              </a:rPr>
              <a:t>Bitcoin</a:t>
            </a:r>
            <a:r>
              <a:rPr lang="en-US" altLang="sr-Latn-RS" dirty="0">
                <a:solidFill>
                  <a:srgbClr val="000000"/>
                </a:solidFill>
                <a:latin typeface="Calibri" panose="020F0502020204030204" pitchFamily="34" charset="0"/>
              </a:rPr>
              <a:t>, there is a possibility of the disappearance of blocks in a situation where the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splits into two separate branches.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err="1">
                <a:solidFill>
                  <a:srgbClr val="000000"/>
                </a:solidFill>
                <a:latin typeface="Calibri" panose="020F0502020204030204" pitchFamily="34" charset="0"/>
              </a:rPr>
              <a:t>Algorand</a:t>
            </a:r>
            <a:r>
              <a:rPr lang="en-US" altLang="sr-Latn-RS" dirty="0">
                <a:solidFill>
                  <a:srgbClr val="000000"/>
                </a:solidFill>
                <a:latin typeface="Calibri" panose="020F0502020204030204" pitchFamily="34" charset="0"/>
              </a:rPr>
              <a:t> reduces this possibility to a minimum.</a:t>
            </a:r>
          </a:p>
          <a:p>
            <a:pPr marL="342900"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sr-Latn-RS" sz="3600" dirty="0">
                <a:solidFill>
                  <a:srgbClr val="FFFFFF"/>
                </a:solidFill>
                <a:latin typeface="Calibri" pitchFamily="34" charset="0"/>
              </a:rPr>
              <a:t>Algorand</a:t>
            </a:r>
            <a:endParaRPr lang="en-US" sz="3600" dirty="0">
              <a:solidFill>
                <a:srgbClr val="FFFFFF"/>
              </a:solidFill>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 name="Picture 5" descr="Proof-of-work"/>
          <p:cNvPicPr>
            <a:picLocks noChangeAspect="1" noChangeArrowheads="1"/>
          </p:cNvPicPr>
          <p:nvPr/>
        </p:nvPicPr>
        <p:blipFill>
          <a:blip r:embed="rId2" cstate="print"/>
          <a:srcRect/>
          <a:stretch>
            <a:fillRect/>
          </a:stretch>
        </p:blipFill>
        <p:spPr bwMode="auto">
          <a:xfrm>
            <a:off x="3362421" y="2868703"/>
            <a:ext cx="4705254" cy="336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Reach is used for the development of decentralized apps.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It</a:t>
            </a:r>
            <a:r>
              <a:rPr lang="en-US" altLang="sr-Latn-RS" dirty="0">
                <a:solidFill>
                  <a:srgbClr val="000000"/>
                </a:solidFill>
                <a:latin typeface="Calibri" panose="020F0502020204030204" pitchFamily="34" charset="0"/>
              </a:rPr>
              <a:t> has a similar syntax as JavaScript</a:t>
            </a:r>
            <a:r>
              <a:rPr lang="sr-Latn-RS" altLang="sr-Latn-RS" dirty="0">
                <a:solidFill>
                  <a:srgbClr val="000000"/>
                </a:solidFill>
                <a:latin typeface="Calibri" panose="020F0502020204030204" pitchFamily="34" charset="0"/>
              </a:rPr>
              <a:t> and the</a:t>
            </a:r>
            <a:r>
              <a:rPr lang="en-US" altLang="sr-Latn-RS" dirty="0">
                <a:solidFill>
                  <a:srgbClr val="000000"/>
                </a:solidFill>
                <a:latin typeface="Calibri" panose="020F0502020204030204" pitchFamily="34" charset="0"/>
              </a:rPr>
              <a:t> code is written on a more abstract level than other languages used for </a:t>
            </a:r>
            <a:r>
              <a:rPr lang="en-US" altLang="sr-Latn-RS" dirty="0" err="1">
                <a:solidFill>
                  <a:srgbClr val="000000"/>
                </a:solidFill>
                <a:latin typeface="Calibri" panose="020F0502020204030204" pitchFamily="34" charset="0"/>
              </a:rPr>
              <a:t>dApp</a:t>
            </a:r>
            <a:r>
              <a:rPr lang="en-US" altLang="sr-Latn-RS" dirty="0">
                <a:solidFill>
                  <a:srgbClr val="000000"/>
                </a:solidFill>
                <a:latin typeface="Calibri" panose="020F0502020204030204" pitchFamily="34" charset="0"/>
              </a:rPr>
              <a:t> development.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r-Latn-RS" altLang="sr-Latn-RS" dirty="0">
                <a:solidFill>
                  <a:srgbClr val="000000"/>
                </a:solidFill>
                <a:latin typeface="Calibri" panose="020F0502020204030204" pitchFamily="34" charset="0"/>
              </a:rPr>
              <a:t>E</a:t>
            </a:r>
            <a:r>
              <a:rPr lang="en-US" altLang="sr-Latn-RS" dirty="0" err="1">
                <a:solidFill>
                  <a:srgbClr val="000000"/>
                </a:solidFill>
                <a:latin typeface="Calibri" panose="020F0502020204030204" pitchFamily="34" charset="0"/>
              </a:rPr>
              <a:t>nable</a:t>
            </a:r>
            <a:r>
              <a:rPr lang="sr-Latn-RS" altLang="sr-Latn-RS" dirty="0">
                <a:solidFill>
                  <a:srgbClr val="000000"/>
                </a:solidFill>
                <a:latin typeface="Calibri" panose="020F0502020204030204" pitchFamily="34" charset="0"/>
              </a:rPr>
              <a:t>s</a:t>
            </a:r>
            <a:r>
              <a:rPr lang="en-US" altLang="sr-Latn-RS" dirty="0">
                <a:solidFill>
                  <a:srgbClr val="000000"/>
                </a:solidFill>
                <a:latin typeface="Calibri" panose="020F0502020204030204" pitchFamily="34" charset="0"/>
              </a:rPr>
              <a:t> participants to interact and complete transactions on a consensus network.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Reach is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agnostic and can launch </a:t>
            </a:r>
            <a:r>
              <a:rPr lang="en-US" altLang="sr-Latn-RS" dirty="0" err="1">
                <a:solidFill>
                  <a:srgbClr val="000000"/>
                </a:solidFill>
                <a:latin typeface="Calibri" panose="020F0502020204030204" pitchFamily="34" charset="0"/>
              </a:rPr>
              <a:t>blockchain</a:t>
            </a:r>
            <a:r>
              <a:rPr lang="en-US" altLang="sr-Latn-RS" dirty="0">
                <a:solidFill>
                  <a:srgbClr val="000000"/>
                </a:solidFill>
                <a:latin typeface="Calibri" panose="020F0502020204030204" pitchFamily="34" charset="0"/>
              </a:rPr>
              <a:t> projects on different consensus networks like </a:t>
            </a:r>
            <a:r>
              <a:rPr lang="en-US" altLang="sr-Latn-RS" dirty="0" err="1">
                <a:solidFill>
                  <a:srgbClr val="000000"/>
                </a:solidFill>
                <a:latin typeface="Calibri" panose="020F0502020204030204" pitchFamily="34" charset="0"/>
              </a:rPr>
              <a:t>Ethereum</a:t>
            </a:r>
            <a:r>
              <a:rPr lang="en-US" altLang="sr-Latn-RS" dirty="0">
                <a:solidFill>
                  <a:srgbClr val="000000"/>
                </a:solidFill>
                <a:latin typeface="Calibri" panose="020F0502020204030204" pitchFamily="34" charset="0"/>
              </a:rPr>
              <a:t>, </a:t>
            </a:r>
            <a:r>
              <a:rPr lang="en-US" altLang="sr-Latn-RS" dirty="0" err="1">
                <a:solidFill>
                  <a:srgbClr val="000000"/>
                </a:solidFill>
                <a:latin typeface="Calibri" panose="020F0502020204030204" pitchFamily="34" charset="0"/>
              </a:rPr>
              <a:t>Algorand</a:t>
            </a:r>
            <a:r>
              <a:rPr lang="en-US" altLang="sr-Latn-RS" dirty="0">
                <a:solidFill>
                  <a:srgbClr val="000000"/>
                </a:solidFill>
                <a:latin typeface="Calibri" panose="020F0502020204030204" pitchFamily="34" charset="0"/>
              </a:rPr>
              <a:t>, and Conflux. </a:t>
            </a: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en-US" sz="3600" dirty="0"/>
              <a:t>Reach</a:t>
            </a:r>
            <a:endParaRPr lang="en-US" sz="3600" dirty="0">
              <a:solidFill>
                <a:srgbClr val="FFFFFF"/>
              </a:solidFill>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5" name="Content Placeholder 4"/>
          <p:cNvPicPr>
            <a:picLocks noChangeAspect="1" noChangeArrowheads="1"/>
          </p:cNvPicPr>
          <p:nvPr/>
        </p:nvPicPr>
        <p:blipFill>
          <a:blip r:embed="rId2" cstate="print"/>
          <a:srcRect/>
          <a:stretch>
            <a:fillRect/>
          </a:stretch>
        </p:blipFill>
        <p:spPr bwMode="auto">
          <a:xfrm>
            <a:off x="3612956" y="3621738"/>
            <a:ext cx="4427894" cy="254663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43415-631D-40FE-AE32-74062B014137}"/>
              </a:ext>
            </a:extLst>
          </p:cNvPr>
          <p:cNvSpPr>
            <a:spLocks noGrp="1"/>
          </p:cNvSpPr>
          <p:nvPr>
            <p:ph type="ctrTitle"/>
          </p:nvPr>
        </p:nvSpPr>
        <p:spPr/>
        <p:txBody>
          <a:bodyPr/>
          <a:lstStyle/>
          <a:p>
            <a:r>
              <a:rPr lang="en-US" altLang="sr-Latn-RS" sz="4800" dirty="0">
                <a:latin typeface="Calibri" panose="020F0502020204030204" pitchFamily="34" charset="0"/>
                <a:cs typeface="Times New Roman" panose="02020603050405020304" pitchFamily="18" charset="0"/>
              </a:rPr>
              <a:t>Introduction</a:t>
            </a:r>
            <a:endParaRPr lang="en-GB" dirty="0"/>
          </a:p>
        </p:txBody>
      </p:sp>
    </p:spTree>
    <p:extLst>
      <p:ext uri="{BB962C8B-B14F-4D97-AF65-F5344CB8AC3E}">
        <p14:creationId xmlns:p14="http://schemas.microsoft.com/office/powerpoint/2010/main" xmlns="" val="3958071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solidFill>
                  <a:srgbClr val="FFFFFF"/>
                </a:solidFill>
              </a:rPr>
              <a:t>Blockchain</a:t>
            </a:r>
            <a:r>
              <a:rPr lang="en-US" dirty="0">
                <a:solidFill>
                  <a:srgbClr val="FFFFFF"/>
                </a:solidFill>
              </a:rPr>
              <a:t> in </a:t>
            </a:r>
            <a:r>
              <a:rPr lang="sr-Latn-RS" dirty="0">
                <a:solidFill>
                  <a:srgbClr val="FFFFFF"/>
                </a:solidFill>
              </a:rPr>
              <a:t/>
            </a:r>
            <a:br>
              <a:rPr lang="sr-Latn-RS" dirty="0">
                <a:solidFill>
                  <a:srgbClr val="FFFFFF"/>
                </a:solidFill>
              </a:rPr>
            </a:br>
            <a:r>
              <a:rPr lang="en-US" dirty="0">
                <a:solidFill>
                  <a:srgbClr val="FFFFFF"/>
                </a:solidFill>
              </a:rPr>
              <a:t>e-business ecosystems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Four generations of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have been recognised:</a:t>
            </a: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1.0 - </a:t>
            </a:r>
            <a:r>
              <a:rPr lang="en-GB" altLang="sr-Latn-RS" sz="2000" dirty="0" err="1">
                <a:solidFill>
                  <a:srgbClr val="000000"/>
                </a:solidFill>
                <a:latin typeface="Calibri" panose="020F0502020204030204" pitchFamily="34" charset="0"/>
              </a:rPr>
              <a:t>cryptocurrency</a:t>
            </a:r>
            <a:r>
              <a:rPr lang="en-GB" altLang="sr-Latn-RS" sz="2000" dirty="0">
                <a:solidFill>
                  <a:srgbClr val="000000"/>
                </a:solidFill>
                <a:latin typeface="Calibri" panose="020F0502020204030204" pitchFamily="34" charset="0"/>
              </a:rPr>
              <a:t> transactions</a:t>
            </a: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2.0 - financial applications</a:t>
            </a:r>
            <a:endParaRPr lang="sr-Latn-RS" altLang="sr-Latn-RS" sz="2000" dirty="0">
              <a:solidFill>
                <a:srgbClr val="000000"/>
              </a:solidFill>
              <a:latin typeface="Calibri" panose="020F0502020204030204" pitchFamily="34" charset="0"/>
            </a:endParaRP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3.0 - diversified decentralized applications </a:t>
            </a: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4.0 - integration of </a:t>
            </a: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and various domains</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E-business</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Finances</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Industry</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Healthcare</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Education</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Government</a:t>
            </a:r>
            <a:r>
              <a:rPr lang="sr-Latn-RS" altLang="sr-Latn-RS" sz="2000" dirty="0">
                <a:solidFill>
                  <a:srgbClr val="000000"/>
                </a:solidFill>
                <a:latin typeface="Calibri" panose="020F0502020204030204" pitchFamily="34" charset="0"/>
              </a:rPr>
              <a:t>, </a:t>
            </a:r>
          </a:p>
          <a:p>
            <a:pPr marL="1257300" lvl="2" indent="-342900">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a:solidFill>
                  <a:srgbClr val="000000"/>
                </a:solidFill>
                <a:latin typeface="Calibri" panose="020F0502020204030204" pitchFamily="34" charset="0"/>
              </a:rPr>
              <a:t>Smart Cities</a:t>
            </a:r>
            <a:r>
              <a:rPr lang="sr-Latn-RS" altLang="sr-Latn-RS" sz="2000" dirty="0" err="1">
                <a:solidFill>
                  <a:srgbClr val="000000"/>
                </a:solidFill>
                <a:latin typeface="Calibri" panose="020F0502020204030204" pitchFamily="34" charset="0"/>
              </a:rPr>
              <a:t>, etc.</a:t>
            </a:r>
            <a:endParaRPr lang="en-GB" altLang="sr-Latn-RS" sz="2000" dirty="0" err="1">
              <a:solidFill>
                <a:srgbClr val="000000"/>
              </a:solidFill>
              <a:latin typeface="Calibri" panose="020F0502020204030204" pitchFamily="34" charset="0"/>
            </a:endParaRP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sr-Latn-RS" sz="2000" dirty="0">
              <a:solidFill>
                <a:srgbClr val="000000"/>
              </a:solidFill>
              <a:latin typeface="Calibri" panose="020F0502020204030204" pitchFamily="34" charset="0"/>
            </a:endParaRP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sr-Latn-RS" sz="2000" dirty="0">
              <a:solidFill>
                <a:srgbClr val="000000"/>
              </a:solidFill>
              <a:latin typeface="Calibri" panose="020F0502020204030204" pitchFamily="34" charset="0"/>
            </a:endParaRPr>
          </a:p>
          <a:p>
            <a:pPr lvl="2" indent="-457200">
              <a:lnSpc>
                <a:spcPct val="93000"/>
              </a:lnSpc>
              <a:spcBef>
                <a:spcPts val="813"/>
              </a:spcBef>
              <a:spcAft>
                <a:spcPts val="13"/>
              </a:spcAft>
              <a:buSzPct val="100000"/>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sr-Latn-RS" sz="2000" dirty="0">
              <a:solidFill>
                <a:srgbClr val="000000"/>
              </a:solidFill>
              <a:latin typeface="Calibri" panose="020F0502020204030204" pitchFamily="34" charset="0"/>
            </a:endParaRPr>
          </a:p>
          <a:p>
            <a:pPr marL="342900" lvl="1" indent="-342900">
              <a:lnSpc>
                <a:spcPct val="93000"/>
              </a:lnSpc>
              <a:spcBef>
                <a:spcPts val="813"/>
              </a:spcBef>
              <a:spcAft>
                <a:spcPts val="13"/>
              </a:spcAft>
              <a:buSzPct val="1000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a:p>
            <a:pPr>
              <a:buFont typeface="Arial" pitchFamily="34" charset="0"/>
              <a:buChar char="•"/>
            </a:pPr>
            <a:endParaRPr lang="en-GB" altLang="sr-Latn-RS" sz="2000" dirty="0" err="1">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pPr>
              <a:spcBef>
                <a:spcPts val="13"/>
              </a:spcBef>
              <a:spcAft>
                <a:spcPts val="13"/>
              </a:spcAft>
              <a:tabLst>
                <a:tab pos="0" algn="l"/>
                <a:tab pos="912813" algn="l"/>
                <a:tab pos="1825625" algn="l"/>
                <a:tab pos="2738438" algn="l"/>
                <a:tab pos="3651250" algn="l"/>
                <a:tab pos="4564063" algn="l"/>
                <a:tab pos="5476875" algn="l"/>
                <a:tab pos="6389688" algn="l"/>
                <a:tab pos="7302500" algn="l"/>
                <a:tab pos="8215313" algn="l"/>
                <a:tab pos="9128125" algn="l"/>
                <a:tab pos="10040938" algn="l"/>
                <a:tab pos="10953750" algn="l"/>
              </a:tabLst>
            </a:pPr>
            <a:r>
              <a:rPr lang="sr-Latn-RS" altLang="sr-Latn-RS" sz="3600" dirty="0">
                <a:latin typeface="Calibri" panose="020F0502020204030204" pitchFamily="34" charset="0"/>
              </a:rPr>
              <a:t>G</a:t>
            </a:r>
            <a:r>
              <a:rPr lang="en-GB" altLang="sr-Latn-RS" sz="3600" dirty="0" err="1">
                <a:latin typeface="Calibri" panose="020F0502020204030204" pitchFamily="34" charset="0"/>
              </a:rPr>
              <a:t>enerations</a:t>
            </a:r>
            <a:r>
              <a:rPr lang="en-GB" altLang="sr-Latn-RS" sz="3600" dirty="0">
                <a:latin typeface="Calibri" panose="020F0502020204030204" pitchFamily="34" charset="0"/>
              </a:rPr>
              <a:t> of </a:t>
            </a:r>
            <a:r>
              <a:rPr lang="en-GB" altLang="sr-Latn-RS" sz="3600" dirty="0" err="1">
                <a:latin typeface="Calibri" panose="020F0502020204030204" pitchFamily="34" charset="0"/>
              </a:rPr>
              <a:t>blockchain</a:t>
            </a:r>
            <a:endParaRPr lang="en-US" sz="3600" dirty="0">
              <a:latin typeface="Calibri" pitchFamily="34" charset="0"/>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For companies that operating online, it is important to monitor user </a:t>
            </a:r>
            <a:r>
              <a:rPr lang="en-GB" altLang="sr-Latn-RS" dirty="0" err="1">
                <a:solidFill>
                  <a:srgbClr val="000000"/>
                </a:solidFill>
                <a:latin typeface="Calibri" panose="020F0502020204030204" pitchFamily="34" charset="0"/>
              </a:rPr>
              <a:t>behavior</a:t>
            </a:r>
            <a:r>
              <a:rPr lang="en-GB" altLang="sr-Latn-RS" dirty="0">
                <a:solidFill>
                  <a:srgbClr val="000000"/>
                </a:solidFill>
                <a:latin typeface="Calibri" panose="020F0502020204030204" pitchFamily="34" charset="0"/>
              </a:rPr>
              <a:t> and determine their preferences for certain products and services.</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Analyzing consumers who shop online is essential to determine the </a:t>
            </a:r>
            <a:r>
              <a:rPr lang="en-GB" altLang="sr-Latn-RS" dirty="0" err="1">
                <a:solidFill>
                  <a:srgbClr val="000000"/>
                </a:solidFill>
                <a:latin typeface="Calibri" panose="020F0502020204030204" pitchFamily="34" charset="0"/>
              </a:rPr>
              <a:t>recency</a:t>
            </a:r>
            <a:r>
              <a:rPr lang="en-GB" altLang="sr-Latn-RS" dirty="0">
                <a:solidFill>
                  <a:srgbClr val="000000"/>
                </a:solidFill>
                <a:latin typeface="Calibri" panose="020F0502020204030204" pitchFamily="34" charset="0"/>
              </a:rPr>
              <a:t>, frequency, and monetary value realized for each transaction.</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The application of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allows consumers to customize the content and ads they want to see and consume.</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The Basic Attention Token (BAT) was created by the co-founder of Mozilla and Firefox, Brendan </a:t>
            </a:r>
            <a:r>
              <a:rPr lang="en-GB" altLang="sr-Latn-RS" dirty="0" err="1">
                <a:solidFill>
                  <a:srgbClr val="000000"/>
                </a:solidFill>
                <a:latin typeface="Calibri" panose="020F0502020204030204" pitchFamily="34" charset="0"/>
              </a:rPr>
              <a:t>Eich</a:t>
            </a:r>
            <a:r>
              <a:rPr lang="en-GB" altLang="sr-Latn-RS" dirty="0">
                <a:solidFill>
                  <a:srgbClr val="000000"/>
                </a:solidFill>
                <a:latin typeface="Calibri" panose="020F0502020204030204" pitchFamily="34" charset="0"/>
              </a:rPr>
              <a:t>, to improve the security, fairness, and efficiency of digital advertising through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technology.</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Built on </a:t>
            </a:r>
            <a:r>
              <a:rPr lang="en-GB" altLang="sr-Latn-RS" dirty="0" err="1">
                <a:solidFill>
                  <a:srgbClr val="000000"/>
                </a:solidFill>
                <a:latin typeface="Calibri" panose="020F0502020204030204" pitchFamily="34" charset="0"/>
              </a:rPr>
              <a:t>Ethereum</a:t>
            </a:r>
            <a:r>
              <a:rPr lang="en-GB" altLang="sr-Latn-RS" dirty="0">
                <a:solidFill>
                  <a:srgbClr val="000000"/>
                </a:solidFill>
                <a:latin typeface="Calibri" panose="020F0502020204030204" pitchFamily="34" charset="0"/>
              </a:rPr>
              <a:t>, its goal is to efficiently distribute advertising money between advertisers, publishers, and readers of online marketing content and ads.</a:t>
            </a:r>
          </a:p>
          <a:p>
            <a:endParaRPr lang="en-GB" dirty="0"/>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E-business</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sr-Latn-RS" dirty="0">
                <a:solidFill>
                  <a:srgbClr val="000000"/>
                </a:solidFill>
                <a:latin typeface="Calibri" panose="020F0502020204030204" pitchFamily="34" charset="0"/>
              </a:rPr>
              <a:t>Digital marketing and social media become an </a:t>
            </a:r>
            <a:r>
              <a:rPr lang="en-GB" altLang="sr-Latn-RS" dirty="0">
                <a:solidFill>
                  <a:srgbClr val="000000"/>
                </a:solidFill>
                <a:latin typeface="Calibri" panose="020F0502020204030204" pitchFamily="34" charset="0"/>
              </a:rPr>
              <a:t>inevitable part of e</a:t>
            </a:r>
            <a:r>
              <a:rPr lang="en-U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business</a:t>
            </a:r>
            <a:r>
              <a:rPr lang="en-US" altLang="sr-Latn-RS" dirty="0">
                <a:solidFill>
                  <a:srgbClr val="000000"/>
                </a:solidFill>
                <a:latin typeface="Calibri" panose="020F0502020204030204" pitchFamily="34" charset="0"/>
              </a:rPr>
              <a:t>.</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Social media has transformed the mode of communication globally by providing an extensive system for exchanging ideas, initiating business contracts, and proposing new professional ideas.</a:t>
            </a:r>
            <a:endParaRPr lang="sr-Latn-RS" altLang="sr-Latn-RS" dirty="0">
              <a:solidFill>
                <a:srgbClr val="000000"/>
              </a:solidFill>
              <a:latin typeface="Calibri" panose="020F0502020204030204" pitchFamily="34" charset="0"/>
            </a:endParaRP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dirty="0">
                <a:solidFill>
                  <a:srgbClr val="000000"/>
                </a:solidFill>
                <a:latin typeface="Calibri" panose="020F0502020204030204" pitchFamily="34" charset="0"/>
              </a:rPr>
              <a:t>The application of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in social media brings benefits</a:t>
            </a:r>
            <a:endParaRPr lang="en-US" altLang="sr-Latn-RS" dirty="0">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E-business</a:t>
            </a:r>
            <a:endParaRPr lang="en-GB" dirty="0"/>
          </a:p>
        </p:txBody>
      </p:sp>
      <p:pic>
        <p:nvPicPr>
          <p:cNvPr id="5" name="Picture 4"/>
          <p:cNvPicPr>
            <a:picLocks noChangeAspect="1" noChangeArrowheads="1"/>
          </p:cNvPicPr>
          <p:nvPr/>
        </p:nvPicPr>
        <p:blipFill>
          <a:blip r:embed="rId2" cstate="print"/>
          <a:srcRect/>
          <a:stretch>
            <a:fillRect/>
          </a:stretch>
        </p:blipFill>
        <p:spPr bwMode="auto">
          <a:xfrm>
            <a:off x="2927797" y="3307977"/>
            <a:ext cx="5971341" cy="2987626"/>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Loyalty programs are marketing methods used by companies in order to improve user collaboration and gather additional user data.</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makes collaboration between partner companies easier and it contributes to solving problems such as high maintenance costs, low retention rate, low point utilization, data privacy and security.</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By using a single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wallet the consumers can utilize their loyalty points in different companies through a single platform. </a:t>
            </a:r>
          </a:p>
          <a:p>
            <a:pPr marL="342900" lvl="1" indent="-342900">
              <a:lnSpc>
                <a:spcPct val="9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sr-Latn-RS" dirty="0">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en-US" dirty="0"/>
              <a:t>Loyalty programs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en-US" dirty="0"/>
              <a:t>Loyalty programs</a:t>
            </a:r>
            <a:endParaRPr lang="en-GB" dirty="0"/>
          </a:p>
        </p:txBody>
      </p:sp>
      <p:pic>
        <p:nvPicPr>
          <p:cNvPr id="6" name="Picture 3"/>
          <p:cNvPicPr>
            <a:picLocks noChangeAspect="1" noChangeArrowheads="1"/>
          </p:cNvPicPr>
          <p:nvPr/>
        </p:nvPicPr>
        <p:blipFill>
          <a:blip r:embed="rId2" cstate="print"/>
          <a:srcRect/>
          <a:stretch>
            <a:fillRect/>
          </a:stretch>
        </p:blipFill>
        <p:spPr bwMode="auto">
          <a:xfrm>
            <a:off x="1712231" y="1931842"/>
            <a:ext cx="9087405" cy="4011749"/>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dirty="0">
                <a:solidFill>
                  <a:srgbClr val="000000"/>
                </a:solidFill>
                <a:latin typeface="Calibri" panose="020F0502020204030204" pitchFamily="34" charset="0"/>
              </a:rPr>
              <a:t>Digital transformation and Healthcare 4.0 enabled the application of innovative digital technologies in the healthcare sector that positively affected: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2200" dirty="0">
                <a:solidFill>
                  <a:srgbClr val="000000"/>
                </a:solidFill>
                <a:latin typeface="Calibri" panose="020F0502020204030204" pitchFamily="34" charset="0"/>
              </a:rPr>
              <a:t>real-time communication and collaboration among stakeholders,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2200" dirty="0">
                <a:solidFill>
                  <a:srgbClr val="000000"/>
                </a:solidFill>
                <a:latin typeface="Calibri" panose="020F0502020204030204" pitchFamily="34" charset="0"/>
              </a:rPr>
              <a:t>healthcare organizational processes, </a:t>
            </a:r>
            <a:r>
              <a:rPr lang="en-US" altLang="sr-Latn-RS" sz="2200" dirty="0">
                <a:solidFill>
                  <a:srgbClr val="000000"/>
                </a:solidFill>
                <a:latin typeface="Calibri" panose="020F0502020204030204" pitchFamily="34" charset="0"/>
              </a:rPr>
              <a:t>better productivity, lower business costs,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2200" dirty="0">
                <a:solidFill>
                  <a:srgbClr val="000000"/>
                </a:solidFill>
                <a:latin typeface="Calibri" panose="020F0502020204030204" pitchFamily="34" charset="0"/>
              </a:rPr>
              <a:t>better insight into business transactions,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2200" dirty="0">
                <a:solidFill>
                  <a:srgbClr val="000000"/>
                </a:solidFill>
                <a:latin typeface="Calibri" panose="020F0502020204030204" pitchFamily="34" charset="0"/>
              </a:rPr>
              <a:t>managing large data sets in real-time,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2200" dirty="0">
                <a:solidFill>
                  <a:srgbClr val="000000"/>
                </a:solidFill>
                <a:latin typeface="Calibri" panose="020F0502020204030204" pitchFamily="34" charset="0"/>
              </a:rPr>
              <a:t>health insurance problems,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2200" dirty="0">
                <a:solidFill>
                  <a:srgbClr val="000000"/>
                </a:solidFill>
                <a:latin typeface="Calibri" panose="020F0502020204030204" pitchFamily="34" charset="0"/>
              </a:rPr>
              <a:t>improved medical care services,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2200" dirty="0">
                <a:solidFill>
                  <a:srgbClr val="000000"/>
                </a:solidFill>
                <a:latin typeface="Calibri" panose="020F0502020204030204" pitchFamily="34" charset="0"/>
              </a:rPr>
              <a:t>faster detection and identification of diseases,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2200" dirty="0">
                <a:solidFill>
                  <a:srgbClr val="000000"/>
                </a:solidFill>
                <a:latin typeface="Calibri" panose="020F0502020204030204" pitchFamily="34" charset="0"/>
              </a:rPr>
              <a:t>patients enabling them to approach their medical data and to share them on request with healthcare providers and other participants in the healthcare ecosystem.</a:t>
            </a:r>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Healthcare</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Healthcare</a:t>
            </a:r>
            <a:endParaRPr lang="en-GB" dirty="0"/>
          </a:p>
        </p:txBody>
      </p:sp>
      <p:pic>
        <p:nvPicPr>
          <p:cNvPr id="5" name="Picture 10"/>
          <p:cNvPicPr>
            <a:picLocks noChangeAspect="1" noChangeArrowheads="1"/>
          </p:cNvPicPr>
          <p:nvPr/>
        </p:nvPicPr>
        <p:blipFill>
          <a:blip r:embed="rId2" cstate="print"/>
          <a:srcRect/>
          <a:stretch>
            <a:fillRect/>
          </a:stretch>
        </p:blipFill>
        <p:spPr bwMode="auto">
          <a:xfrm>
            <a:off x="546840" y="1889752"/>
            <a:ext cx="11100028" cy="4229507"/>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1851" y="1943101"/>
            <a:ext cx="6528174" cy="4146550"/>
          </a:xfrm>
        </p:spPr>
        <p:txBody>
          <a:bodyPr>
            <a:noAutofit/>
          </a:bodyPr>
          <a:lstStyle/>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itchFamily="34" charset="0"/>
                <a:cs typeface="Calibri" pitchFamily="34" charset="0"/>
              </a:rPr>
              <a:t>I</a:t>
            </a:r>
            <a:r>
              <a:rPr lang="en-GB" altLang="sr-Latn-RS" dirty="0">
                <a:solidFill>
                  <a:srgbClr val="000000"/>
                </a:solidFill>
                <a:latin typeface="Calibri" pitchFamily="34" charset="0"/>
                <a:cs typeface="Calibri" pitchFamily="34" charset="0"/>
              </a:rPr>
              <a:t>n supply chain </a:t>
            </a:r>
            <a:r>
              <a:rPr lang="sr-Latn-RS" altLang="sr-Latn-RS" dirty="0">
                <a:solidFill>
                  <a:srgbClr val="000000"/>
                </a:solidFill>
                <a:latin typeface="Calibri" pitchFamily="34" charset="0"/>
                <a:cs typeface="Calibri" pitchFamily="34" charset="0"/>
              </a:rPr>
              <a:t>blockchain:</a:t>
            </a:r>
          </a:p>
          <a:p>
            <a:pPr marL="800100" lvl="1" indent="-342900">
              <a:lnSpc>
                <a:spcPct val="11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itchFamily="34" charset="0"/>
                <a:cs typeface="Calibri" pitchFamily="34" charset="0"/>
              </a:rPr>
              <a:t>facilitates a comprehensive check of the financial flow within the whole supply chain process</a:t>
            </a:r>
            <a:endParaRPr lang="sr-Latn-RS" altLang="sr-Latn-RS" dirty="0">
              <a:solidFill>
                <a:srgbClr val="000000"/>
              </a:solidFill>
              <a:latin typeface="Calibri" pitchFamily="34" charset="0"/>
              <a:cs typeface="Calibri" pitchFamily="34" charset="0"/>
            </a:endParaRPr>
          </a:p>
          <a:p>
            <a:pPr marL="800100" lvl="1" indent="-342900">
              <a:lnSpc>
                <a:spcPct val="11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itchFamily="34" charset="0"/>
                <a:cs typeface="Calibri" pitchFamily="34" charset="0"/>
              </a:rPr>
              <a:t>increase</a:t>
            </a:r>
            <a:r>
              <a:rPr lang="sr-Latn-RS" altLang="sr-Latn-RS" dirty="0">
                <a:solidFill>
                  <a:srgbClr val="000000"/>
                </a:solidFill>
                <a:latin typeface="Calibri" pitchFamily="34" charset="0"/>
                <a:cs typeface="Calibri" pitchFamily="34" charset="0"/>
              </a:rPr>
              <a:t>s</a:t>
            </a:r>
            <a:r>
              <a:rPr lang="en-GB" altLang="sr-Latn-RS" dirty="0">
                <a:solidFill>
                  <a:srgbClr val="000000"/>
                </a:solidFill>
                <a:latin typeface="Calibri" pitchFamily="34" charset="0"/>
                <a:cs typeface="Calibri" pitchFamily="34" charset="0"/>
              </a:rPr>
              <a:t> process speed by minimizing physical interactions and communication</a:t>
            </a:r>
            <a:endParaRPr lang="sr-Latn-RS" altLang="sr-Latn-RS" dirty="0">
              <a:solidFill>
                <a:srgbClr val="000000"/>
              </a:solidFill>
              <a:latin typeface="Calibri" pitchFamily="34" charset="0"/>
              <a:cs typeface="Calibri" pitchFamily="34" charset="0"/>
            </a:endParaRPr>
          </a:p>
          <a:p>
            <a:pPr marL="800100" lvl="1" indent="-342900">
              <a:lnSpc>
                <a:spcPct val="11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itchFamily="34" charset="0"/>
                <a:cs typeface="Calibri" pitchFamily="34" charset="0"/>
              </a:rPr>
              <a:t>provides </a:t>
            </a:r>
            <a:r>
              <a:rPr lang="en-GB" altLang="sr-Latn-RS" dirty="0">
                <a:solidFill>
                  <a:srgbClr val="000000"/>
                </a:solidFill>
                <a:latin typeface="Calibri" pitchFamily="34" charset="0"/>
                <a:cs typeface="Calibri" pitchFamily="34" charset="0"/>
              </a:rPr>
              <a:t>insight </a:t>
            </a:r>
            <a:r>
              <a:rPr lang="sr-Latn-RS" altLang="sr-Latn-RS" dirty="0">
                <a:solidFill>
                  <a:srgbClr val="000000"/>
                </a:solidFill>
                <a:latin typeface="Calibri" pitchFamily="34" charset="0"/>
                <a:cs typeface="Calibri" pitchFamily="34" charset="0"/>
              </a:rPr>
              <a:t>to </a:t>
            </a:r>
            <a:r>
              <a:rPr lang="en-GB" altLang="sr-Latn-RS" dirty="0">
                <a:solidFill>
                  <a:srgbClr val="000000"/>
                </a:solidFill>
                <a:latin typeface="Calibri" pitchFamily="34" charset="0"/>
                <a:cs typeface="Calibri" pitchFamily="34" charset="0"/>
              </a:rPr>
              <a:t>each participant into all processes within the supply chain</a:t>
            </a:r>
            <a:endParaRPr lang="sr-Latn-RS" altLang="sr-Latn-RS" dirty="0">
              <a:solidFill>
                <a:srgbClr val="000000"/>
              </a:solidFill>
              <a:latin typeface="Calibri" pitchFamily="34" charset="0"/>
              <a:cs typeface="Calibri" pitchFamily="34" charset="0"/>
            </a:endParaRPr>
          </a:p>
          <a:p>
            <a:pPr marL="800100" lvl="1" indent="-342900">
              <a:lnSpc>
                <a:spcPct val="11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dirty="0">
                <a:solidFill>
                  <a:srgbClr val="000000"/>
                </a:solidFill>
                <a:latin typeface="Calibri" pitchFamily="34" charset="0"/>
                <a:cs typeface="Calibri" pitchFamily="34" charset="0"/>
              </a:rPr>
              <a:t>enables </a:t>
            </a:r>
            <a:r>
              <a:rPr lang="en-GB" altLang="sr-Latn-RS" dirty="0">
                <a:solidFill>
                  <a:srgbClr val="000000"/>
                </a:solidFill>
                <a:latin typeface="Calibri" pitchFamily="34" charset="0"/>
                <a:cs typeface="Calibri" pitchFamily="34" charset="0"/>
              </a:rPr>
              <a:t>performance measurement indicators for environmental, economic, and social sustainability</a:t>
            </a:r>
            <a:endParaRPr lang="sr-Latn-RS" altLang="sr-Latn-RS" dirty="0">
              <a:solidFill>
                <a:srgbClr val="000000"/>
              </a:solidFill>
              <a:latin typeface="Calibri" pitchFamily="34" charset="0"/>
              <a:cs typeface="Calibri" pitchFamily="34" charset="0"/>
            </a:endParaRPr>
          </a:p>
          <a:p>
            <a:pPr marL="800100" lvl="1" indent="-342900">
              <a:lnSpc>
                <a:spcPct val="11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itchFamily="34" charset="0"/>
                <a:cs typeface="Calibri" pitchFamily="34" charset="0"/>
              </a:rPr>
              <a:t>complete insight into the process of creation of the </a:t>
            </a:r>
            <a:r>
              <a:rPr lang="en-GB" altLang="sr-Latn-RS" dirty="0" smtClean="0">
                <a:solidFill>
                  <a:srgbClr val="000000"/>
                </a:solidFill>
                <a:latin typeface="Calibri" pitchFamily="34" charset="0"/>
                <a:cs typeface="Calibri" pitchFamily="34" charset="0"/>
              </a:rPr>
              <a:t>product</a:t>
            </a:r>
            <a:endParaRPr lang="en-GB" altLang="sr-Latn-RS" dirty="0">
              <a:solidFill>
                <a:srgbClr val="000000"/>
              </a:solidFill>
              <a:latin typeface="Calibri" pitchFamily="34" charset="0"/>
              <a:cs typeface="Calibri" pitchFamily="34" charset="0"/>
            </a:endParaRPr>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Industry</a:t>
            </a:r>
            <a:endParaRPr lang="en-GB" dirty="0"/>
          </a:p>
        </p:txBody>
      </p:sp>
      <p:sp>
        <p:nvSpPr>
          <p:cNvPr id="40962" name="AutoShape 2"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0964" name="AutoShape 4"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C:\Users\aleks\Desktop\UF Algorand\Mikrolekcije\WhatsApp Image 2022-10-17 at 12.46.32.jpeg"/>
          <p:cNvPicPr>
            <a:picLocks noChangeAspect="1" noChangeArrowheads="1"/>
          </p:cNvPicPr>
          <p:nvPr/>
        </p:nvPicPr>
        <p:blipFill>
          <a:blip r:embed="rId2" cstate="print"/>
          <a:srcRect/>
          <a:stretch>
            <a:fillRect/>
          </a:stretch>
        </p:blipFill>
        <p:spPr bwMode="auto">
          <a:xfrm>
            <a:off x="7421030" y="2115641"/>
            <a:ext cx="4332688" cy="232188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4970" y="1943101"/>
            <a:ext cx="10515600" cy="4146550"/>
          </a:xfrm>
        </p:spPr>
        <p:txBody>
          <a:bodyPr>
            <a:normAutofit/>
          </a:bodyPr>
          <a:lstStyle/>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Stakeholders involved in the fashion industry:</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Supplier of raw materials</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Designer</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Manufacturer</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Distributor</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sr-Latn-RS" sz="1800" dirty="0">
                <a:solidFill>
                  <a:srgbClr val="000000"/>
                </a:solidFill>
                <a:latin typeface="Calibri" panose="020F0502020204030204" pitchFamily="34" charset="0"/>
              </a:rPr>
              <a:t>Seller</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800" dirty="0">
                <a:solidFill>
                  <a:srgbClr val="000000"/>
                </a:solidFill>
                <a:latin typeface="Calibri" panose="020F0502020204030204" pitchFamily="34" charset="0"/>
              </a:rPr>
              <a:t>Customer</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sr-Latn-RS" altLang="sr-Latn-RS" sz="1900" dirty="0">
              <a:solidFill>
                <a:srgbClr val="000000"/>
              </a:solidFill>
              <a:latin typeface="Calibri" panose="020F0502020204030204" pitchFamily="34" charset="0"/>
            </a:endParaRP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sr-Latn-RS" altLang="sr-Latn-RS" sz="1900" dirty="0">
                <a:solidFill>
                  <a:srgbClr val="000000"/>
                </a:solidFill>
                <a:latin typeface="Calibri" panose="020F0502020204030204" pitchFamily="34" charset="0"/>
              </a:rPr>
              <a:t>E</a:t>
            </a:r>
            <a:r>
              <a:rPr lang="en-GB" altLang="sr-Latn-RS" sz="1900" dirty="0">
                <a:solidFill>
                  <a:srgbClr val="000000"/>
                </a:solidFill>
                <a:latin typeface="Calibri" panose="020F0502020204030204" pitchFamily="34" charset="0"/>
              </a:rPr>
              <a:t>ach </a:t>
            </a:r>
            <a:r>
              <a:rPr lang="sr-Latn-RS" altLang="sr-Latn-RS" sz="1900" dirty="0">
                <a:solidFill>
                  <a:srgbClr val="000000"/>
                </a:solidFill>
                <a:latin typeface="Calibri" panose="020F0502020204030204" pitchFamily="34" charset="0"/>
              </a:rPr>
              <a:t>stakeholder</a:t>
            </a:r>
            <a:r>
              <a:rPr lang="en-GB" altLang="sr-Latn-RS" sz="1900" dirty="0">
                <a:solidFill>
                  <a:srgbClr val="000000"/>
                </a:solidFill>
                <a:latin typeface="Calibri" panose="020F0502020204030204" pitchFamily="34" charset="0"/>
              </a:rPr>
              <a:t> </a:t>
            </a:r>
            <a:r>
              <a:rPr lang="sr-Latn-RS" altLang="sr-Latn-RS" sz="1900" dirty="0">
                <a:solidFill>
                  <a:srgbClr val="000000"/>
                </a:solidFill>
                <a:latin typeface="Calibri" panose="020F0502020204030204" pitchFamily="34" charset="0"/>
              </a:rPr>
              <a:t>in supply chain </a:t>
            </a:r>
            <a:r>
              <a:rPr lang="en-GB" altLang="sr-Latn-RS" sz="1900" dirty="0">
                <a:solidFill>
                  <a:srgbClr val="000000"/>
                </a:solidFill>
                <a:latin typeface="Calibri" panose="020F0502020204030204" pitchFamily="34" charset="0"/>
              </a:rPr>
              <a:t>presents </a:t>
            </a:r>
            <a:r>
              <a:rPr lang="sr-Latn-RS" altLang="sr-Latn-RS" sz="1900" dirty="0">
                <a:solidFill>
                  <a:srgbClr val="000000"/>
                </a:solidFill>
                <a:latin typeface="Calibri" panose="020F0502020204030204" pitchFamily="34" charset="0"/>
              </a:rPr>
              <a:t/>
            </a:r>
            <a:br>
              <a:rPr lang="sr-Latn-RS" altLang="sr-Latn-RS" sz="1900" dirty="0">
                <a:solidFill>
                  <a:srgbClr val="000000"/>
                </a:solidFill>
                <a:latin typeface="Calibri" panose="020F0502020204030204" pitchFamily="34" charset="0"/>
              </a:rPr>
            </a:br>
            <a:r>
              <a:rPr lang="en-GB" altLang="sr-Latn-RS" sz="1900" dirty="0">
                <a:solidFill>
                  <a:srgbClr val="000000"/>
                </a:solidFill>
                <a:latin typeface="Calibri" panose="020F0502020204030204" pitchFamily="34" charset="0"/>
              </a:rPr>
              <a:t>their requirements and conditions in the </a:t>
            </a:r>
            <a:r>
              <a:rPr lang="sr-Latn-RS" altLang="sr-Latn-RS" sz="1900" dirty="0">
                <a:solidFill>
                  <a:srgbClr val="000000"/>
                </a:solidFill>
                <a:latin typeface="Calibri" panose="020F0502020204030204" pitchFamily="34" charset="0"/>
              </a:rPr>
              <a:t>smart </a:t>
            </a:r>
            <a:r>
              <a:rPr lang="en-GB" altLang="sr-Latn-RS" sz="1900" dirty="0">
                <a:solidFill>
                  <a:srgbClr val="000000"/>
                </a:solidFill>
                <a:latin typeface="Calibri" panose="020F0502020204030204" pitchFamily="34" charset="0"/>
              </a:rPr>
              <a:t>contract</a:t>
            </a:r>
            <a:r>
              <a:rPr lang="sr-Latn-RS" altLang="sr-Latn-RS" sz="1900" dirty="0">
                <a:solidFill>
                  <a:srgbClr val="000000"/>
                </a:solidFill>
                <a:latin typeface="Calibri" panose="020F0502020204030204" pitchFamily="34" charset="0"/>
              </a:rPr>
              <a:t>s.</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sz="1900" dirty="0" smtClean="0">
                <a:solidFill>
                  <a:srgbClr val="000000"/>
                </a:solidFill>
                <a:latin typeface="Calibri" panose="020F0502020204030204" pitchFamily="34" charset="0"/>
              </a:rPr>
              <a:t>Customers have insight into the product's origin and value</a:t>
            </a:r>
            <a:r>
              <a:rPr lang="sr-Latn-RS" altLang="sr-Latn-RS" sz="1900" dirty="0" smtClean="0">
                <a:solidFill>
                  <a:srgbClr val="000000"/>
                </a:solidFill>
                <a:latin typeface="Calibri" panose="020F0502020204030204" pitchFamily="34" charset="0"/>
              </a:rPr>
              <a:t>.</a:t>
            </a:r>
            <a:endParaRPr lang="en-US" altLang="sr-Latn-RS" sz="1900" dirty="0">
              <a:solidFill>
                <a:srgbClr val="000000"/>
              </a:solidFill>
              <a:latin typeface="Calibri" panose="020F0502020204030204" pitchFamily="34" charset="0"/>
            </a:endParaRPr>
          </a:p>
        </p:txBody>
      </p:sp>
      <p:sp>
        <p:nvSpPr>
          <p:cNvPr id="3" name="Title 2"/>
          <p:cNvSpPr>
            <a:spLocks noGrp="1"/>
          </p:cNvSpPr>
          <p:nvPr>
            <p:ph type="ctrTitle"/>
          </p:nvPr>
        </p:nvSpPr>
        <p:spPr/>
        <p:txBody>
          <a:bodyPr/>
          <a:lstStyle/>
          <a:p>
            <a:r>
              <a:rPr lang="en-US" sz="3600" dirty="0" err="1">
                <a:solidFill>
                  <a:srgbClr val="FFFFFF"/>
                </a:solidFill>
                <a:latin typeface="Calibri" pitchFamily="34" charset="0"/>
                <a:cs typeface="Times New Roman" pitchFamily="18" charset="0"/>
              </a:rPr>
              <a:t>Blockchain</a:t>
            </a:r>
            <a:r>
              <a:rPr lang="en-US" sz="3600" dirty="0">
                <a:solidFill>
                  <a:srgbClr val="FFFFFF"/>
                </a:solidFill>
                <a:latin typeface="Calibri" pitchFamily="34" charset="0"/>
                <a:cs typeface="Times New Roman" pitchFamily="18" charset="0"/>
              </a:rPr>
              <a:t> application domains</a:t>
            </a:r>
            <a:endParaRPr lang="en-GB" sz="3600" dirty="0"/>
          </a:p>
        </p:txBody>
      </p:sp>
      <p:sp>
        <p:nvSpPr>
          <p:cNvPr id="4" name="Text Placeholder 3"/>
          <p:cNvSpPr>
            <a:spLocks noGrp="1"/>
          </p:cNvSpPr>
          <p:nvPr>
            <p:ph type="body" sz="quarter" idx="10"/>
          </p:nvPr>
        </p:nvSpPr>
        <p:spPr/>
        <p:txBody>
          <a:bodyPr>
            <a:normAutofit fontScale="92500" lnSpcReduction="10000"/>
          </a:bodyPr>
          <a:lstStyle/>
          <a:p>
            <a:r>
              <a:rPr lang="sr-Latn-RS" dirty="0"/>
              <a:t>Fashion industry</a:t>
            </a:r>
            <a:endParaRPr lang="en-GB" dirty="0"/>
          </a:p>
        </p:txBody>
      </p:sp>
      <p:sp>
        <p:nvSpPr>
          <p:cNvPr id="40962" name="AutoShape 2"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0964" name="AutoShape 4"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5298" name="Picture 2" descr="C:\Users\aleks\Desktop\UF Algorand\Mikrolekcije\Untitled Workspace (9).png"/>
          <p:cNvPicPr>
            <a:picLocks noChangeAspect="1" noChangeArrowheads="1"/>
          </p:cNvPicPr>
          <p:nvPr/>
        </p:nvPicPr>
        <p:blipFill>
          <a:blip r:embed="rId2" cstate="print"/>
          <a:srcRect/>
          <a:stretch>
            <a:fillRect/>
          </a:stretch>
        </p:blipFill>
        <p:spPr bwMode="auto">
          <a:xfrm>
            <a:off x="5260218" y="1792941"/>
            <a:ext cx="6828234" cy="40850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334524-6F88-4407-B56C-1A74E0573F6E}"/>
              </a:ext>
            </a:extLst>
          </p:cNvPr>
          <p:cNvSpPr>
            <a:spLocks noGrp="1"/>
          </p:cNvSpPr>
          <p:nvPr>
            <p:ph type="body" idx="1"/>
          </p:nvPr>
        </p:nvSpPr>
        <p:spPr/>
        <p:txBody>
          <a:bodyPr>
            <a:noAutofit/>
          </a:bodyPr>
          <a:lstStyle/>
          <a:p>
            <a:pPr marL="285750" indent="-285750">
              <a:lnSpc>
                <a:spcPct val="16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Research areas</a:t>
            </a:r>
            <a:r>
              <a:rPr lang="vi-VN" altLang="sr-Latn-RS" sz="1800" dirty="0">
                <a:solidFill>
                  <a:srgbClr val="000000"/>
                </a:solidFill>
                <a:latin typeface="Calibri" panose="020F0502020204030204" pitchFamily="34" charset="0"/>
              </a:rPr>
              <a:t>:</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E-business</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Blockchain</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Internet of Things</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Cloud Computing</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Enterprise networking</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Big Data</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Internet </a:t>
            </a:r>
            <a:r>
              <a:rPr lang="en-US" altLang="sr-Latn-RS" sz="1800" dirty="0" err="1">
                <a:solidFill>
                  <a:srgbClr val="000000"/>
                </a:solidFill>
                <a:latin typeface="Calibri" panose="020F0502020204030204" pitchFamily="34" charset="0"/>
              </a:rPr>
              <a:t>te</a:t>
            </a:r>
            <a:r>
              <a:rPr lang="sr-Latn-RS" altLang="sr-Latn-RS" sz="1800" dirty="0">
                <a:solidFill>
                  <a:srgbClr val="000000"/>
                </a:solidFill>
                <a:latin typeface="Calibri" panose="020F0502020204030204" pitchFamily="34" charset="0"/>
              </a:rPr>
              <a:t>chnologies</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Mobile business</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Digital</a:t>
            </a:r>
            <a:r>
              <a:rPr lang="en-US" altLang="sr-Latn-RS" sz="1800" dirty="0">
                <a:solidFill>
                  <a:srgbClr val="000000"/>
                </a:solidFill>
                <a:latin typeface="Calibri" panose="020F0502020204030204" pitchFamily="34" charset="0"/>
              </a:rPr>
              <a:t> marketing </a:t>
            </a:r>
            <a:r>
              <a:rPr lang="sr-Latn-RS" altLang="sr-Latn-RS" sz="1800" dirty="0">
                <a:solidFill>
                  <a:srgbClr val="000000"/>
                </a:solidFill>
                <a:latin typeface="Calibri" panose="020F0502020204030204" pitchFamily="34" charset="0"/>
              </a:rPr>
              <a:t>and social media</a:t>
            </a:r>
          </a:p>
          <a:p>
            <a:pPr marL="800100" lvl="1" indent="-342900" eaLnBrk="1" hangingPunct="1">
              <a:lnSpc>
                <a:spcPct val="70000"/>
              </a:lnSpc>
              <a:spcBef>
                <a:spcPts val="713"/>
              </a:spcBef>
              <a:buFont typeface="Calibri" panose="020F0502020204030204" pitchFamily="34" charset="0"/>
              <a:buChar char="-"/>
            </a:pPr>
            <a:r>
              <a:rPr lang="sr-Latn-RS" altLang="sr-Latn-RS" sz="1800" dirty="0">
                <a:solidFill>
                  <a:srgbClr val="000000"/>
                </a:solidFill>
                <a:latin typeface="Calibri" panose="020F0502020204030204" pitchFamily="34" charset="0"/>
              </a:rPr>
              <a:t>Computer simulation and virtual reality</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E-</a:t>
            </a:r>
            <a:r>
              <a:rPr lang="sr-Latn-RS" altLang="sr-Latn-RS" sz="1800" dirty="0">
                <a:solidFill>
                  <a:srgbClr val="000000"/>
                </a:solidFill>
                <a:latin typeface="Calibri" panose="020F0502020204030204" pitchFamily="34" charset="0"/>
              </a:rPr>
              <a:t>education</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E-</a:t>
            </a:r>
            <a:r>
              <a:rPr lang="sr-Latn-RS" altLang="sr-Latn-RS" sz="1800" dirty="0">
                <a:solidFill>
                  <a:srgbClr val="000000"/>
                </a:solidFill>
                <a:latin typeface="Calibri" panose="020F0502020204030204" pitchFamily="34" charset="0"/>
              </a:rPr>
              <a:t>health</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E-</a:t>
            </a:r>
            <a:r>
              <a:rPr lang="sr-Latn-RS" altLang="sr-Latn-RS" sz="1800" dirty="0">
                <a:solidFill>
                  <a:srgbClr val="000000"/>
                </a:solidFill>
                <a:latin typeface="Calibri" panose="020F0502020204030204" pitchFamily="34" charset="0"/>
              </a:rPr>
              <a:t>government</a:t>
            </a:r>
          </a:p>
          <a:p>
            <a:pPr marL="800100" lvl="1" indent="-342900" eaLnBrk="1" hangingPunct="1">
              <a:lnSpc>
                <a:spcPct val="70000"/>
              </a:lnSpc>
              <a:spcBef>
                <a:spcPts val="713"/>
              </a:spcBef>
              <a:buFont typeface="Calibri" panose="020F0502020204030204" pitchFamily="34" charset="0"/>
              <a:buChar char="-"/>
            </a:pPr>
            <a:r>
              <a:rPr lang="en-US" altLang="sr-Latn-RS" sz="1800" dirty="0">
                <a:solidFill>
                  <a:srgbClr val="000000"/>
                </a:solidFill>
                <a:latin typeface="Calibri" panose="020F0502020204030204" pitchFamily="34" charset="0"/>
              </a:rPr>
              <a:t>E-bank</a:t>
            </a:r>
            <a:r>
              <a:rPr lang="sr-Latn-RS" altLang="sr-Latn-RS" sz="1800" dirty="0">
                <a:solidFill>
                  <a:srgbClr val="000000"/>
                </a:solidFill>
                <a:latin typeface="Calibri" panose="020F0502020204030204" pitchFamily="34" charset="0"/>
              </a:rPr>
              <a:t>ing</a:t>
            </a:r>
          </a:p>
          <a:p>
            <a:endParaRPr lang="en-GB" sz="1800" dirty="0"/>
          </a:p>
        </p:txBody>
      </p:sp>
      <p:sp>
        <p:nvSpPr>
          <p:cNvPr id="3" name="Title 2">
            <a:extLst>
              <a:ext uri="{FF2B5EF4-FFF2-40B4-BE49-F238E27FC236}">
                <a16:creationId xmlns:a16="http://schemas.microsoft.com/office/drawing/2014/main" xmlns="" id="{58786FDF-F0F1-416A-8355-B75E672EC15B}"/>
              </a:ext>
            </a:extLst>
          </p:cNvPr>
          <p:cNvSpPr>
            <a:spLocks noGrp="1"/>
          </p:cNvSpPr>
          <p:nvPr>
            <p:ph type="ctrTitle"/>
          </p:nvPr>
        </p:nvSpPr>
        <p:spPr/>
        <p:txBody>
          <a:bodyPr/>
          <a:lstStyle/>
          <a:p>
            <a:r>
              <a:rPr lang="en-US" altLang="sr-Latn-RS" sz="3600" dirty="0">
                <a:solidFill>
                  <a:srgbClr val="FFFFFF"/>
                </a:solidFill>
                <a:latin typeface="Calibri" panose="020F0502020204030204" pitchFamily="34" charset="0"/>
              </a:rPr>
              <a:t>Department for e-business</a:t>
            </a:r>
            <a:endParaRPr lang="en-GB" sz="3600" dirty="0"/>
          </a:p>
        </p:txBody>
      </p:sp>
      <p:pic>
        <p:nvPicPr>
          <p:cNvPr id="5" name="Picture 6">
            <a:extLst>
              <a:ext uri="{FF2B5EF4-FFF2-40B4-BE49-F238E27FC236}">
                <a16:creationId xmlns:a16="http://schemas.microsoft.com/office/drawing/2014/main" xmlns="" id="{0F849A4F-C55E-4AA5-9450-0459B5D4E4D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3075" y="215900"/>
            <a:ext cx="1428750" cy="533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xmlns="" id="{9B0F206C-D2B0-494B-A7FA-4F10A3D9F39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5385" y="1628775"/>
            <a:ext cx="935038" cy="1050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8">
            <a:extLst>
              <a:ext uri="{FF2B5EF4-FFF2-40B4-BE49-F238E27FC236}">
                <a16:creationId xmlns:a16="http://schemas.microsoft.com/office/drawing/2014/main" xmlns="" id="{FEC6EC01-FA12-4232-8C3E-2FFB5C0F323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27598" y="1628775"/>
            <a:ext cx="903287" cy="1050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9">
            <a:extLst>
              <a:ext uri="{FF2B5EF4-FFF2-40B4-BE49-F238E27FC236}">
                <a16:creationId xmlns:a16="http://schemas.microsoft.com/office/drawing/2014/main" xmlns="" id="{A2C3A40B-52F2-45A3-A9E8-8CC5A83E8BE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86173" y="1628775"/>
            <a:ext cx="920750" cy="10509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10">
            <a:extLst>
              <a:ext uri="{FF2B5EF4-FFF2-40B4-BE49-F238E27FC236}">
                <a16:creationId xmlns:a16="http://schemas.microsoft.com/office/drawing/2014/main" xmlns="" id="{D019CB86-8F6F-4062-8957-81A2D7221DB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l="16994" r="19159"/>
          <a:stretch>
            <a:fillRect/>
          </a:stretch>
        </p:blipFill>
        <p:spPr bwMode="auto">
          <a:xfrm>
            <a:off x="7646335" y="3284538"/>
            <a:ext cx="890588" cy="1052512"/>
          </a:xfrm>
          <a:prstGeom prst="rect">
            <a:avLst/>
          </a:prstGeom>
          <a:noFill/>
          <a:ln>
            <a:noFill/>
          </a:ln>
          <a:effectLst/>
          <a:extLst>
            <a:ext uri="{909E8E84-426E-40DD-AFC4-6F175D3DCCD1}">
              <a14:hiddenFill xmlns:a14="http://schemas.microsoft.com/office/drawing/2010/main" xmlns="">
                <a:blipFill dpi="0" rotWithShape="0">
                  <a:blip/>
                  <a:srcRect l="16994" r="19159"/>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Text Box 11">
            <a:extLst>
              <a:ext uri="{FF2B5EF4-FFF2-40B4-BE49-F238E27FC236}">
                <a16:creationId xmlns:a16="http://schemas.microsoft.com/office/drawing/2014/main" xmlns="" id="{C9901296-EEDC-4571-BDDC-D78412343EBB}"/>
              </a:ext>
            </a:extLst>
          </p:cNvPr>
          <p:cNvSpPr txBox="1">
            <a:spLocks noChangeArrowheads="1"/>
          </p:cNvSpPr>
          <p:nvPr/>
        </p:nvSpPr>
        <p:spPr bwMode="auto">
          <a:xfrm>
            <a:off x="7430435" y="2708275"/>
            <a:ext cx="1368425"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en-US" altLang="sr-Latn-RS" sz="1400" dirty="0">
                <a:solidFill>
                  <a:srgbClr val="000000"/>
                </a:solidFill>
                <a:latin typeface="Calibri" panose="020F0502020204030204" pitchFamily="34" charset="0"/>
                <a:cs typeface="Arial" panose="020B0604020202020204" pitchFamily="34" charset="0"/>
              </a:rPr>
              <a:t>Prof</a:t>
            </a:r>
            <a:r>
              <a:rPr lang="sr-Cyrl-RS" altLang="sr-Latn-RS" sz="1400" dirty="0">
                <a:solidFill>
                  <a:srgbClr val="000000"/>
                </a:solidFill>
                <a:latin typeface="Calibri" panose="020F0502020204030204" pitchFamily="34" charset="0"/>
                <a:cs typeface="Arial" panose="020B0604020202020204" pitchFamily="34" charset="0"/>
              </a:rPr>
              <a:t>.</a:t>
            </a:r>
            <a:r>
              <a:rPr lang="en-US" altLang="sr-Latn-RS" sz="1400" dirty="0" err="1">
                <a:solidFill>
                  <a:srgbClr val="000000"/>
                </a:solidFill>
                <a:latin typeface="Calibri" panose="020F0502020204030204" pitchFamily="34" charset="0"/>
                <a:cs typeface="Arial" panose="020B0604020202020204" pitchFamily="34" charset="0"/>
              </a:rPr>
              <a:t>dr</a:t>
            </a:r>
            <a:r>
              <a:rPr lang="sr-Cyrl-RS" altLang="sr-Latn-RS" sz="1400" dirty="0">
                <a:solidFill>
                  <a:srgbClr val="000000"/>
                </a:solidFill>
                <a:latin typeface="Calibri" panose="020F0502020204030204" pitchFamily="34" charset="0"/>
                <a:cs typeface="Arial" panose="020B0604020202020204" pitchFamily="34" charset="0"/>
              </a:rPr>
              <a:t> </a:t>
            </a:r>
            <a:r>
              <a:rPr lang="en-US" altLang="sr-Latn-RS" sz="1400" dirty="0" err="1">
                <a:solidFill>
                  <a:srgbClr val="000000"/>
                </a:solidFill>
                <a:latin typeface="Calibri" panose="020F0502020204030204" pitchFamily="34" charset="0"/>
                <a:cs typeface="Arial" panose="020B0604020202020204" pitchFamily="34" charset="0"/>
              </a:rPr>
              <a:t>Božidar</a:t>
            </a:r>
            <a:r>
              <a:rPr lang="sr-Cyrl-RS" altLang="sr-Latn-RS" sz="1400" dirty="0">
                <a:solidFill>
                  <a:srgbClr val="000000"/>
                </a:solidFill>
                <a:latin typeface="Calibri" panose="020F0502020204030204" pitchFamily="34" charset="0"/>
                <a:cs typeface="Arial" panose="020B0604020202020204" pitchFamily="34" charset="0"/>
              </a:rPr>
              <a:t> </a:t>
            </a:r>
            <a:r>
              <a:rPr lang="en-US" altLang="sr-Latn-RS" sz="1400" dirty="0" err="1">
                <a:solidFill>
                  <a:srgbClr val="000000"/>
                </a:solidFill>
                <a:latin typeface="Calibri" panose="020F0502020204030204" pitchFamily="34" charset="0"/>
                <a:cs typeface="Arial" panose="020B0604020202020204" pitchFamily="34" charset="0"/>
              </a:rPr>
              <a:t>Radenković</a:t>
            </a:r>
            <a:endParaRPr lang="en-US" altLang="sr-Latn-RS" sz="1400" dirty="0">
              <a:solidFill>
                <a:srgbClr val="000000"/>
              </a:solidFill>
              <a:latin typeface="Calibri" panose="020F0502020204030204" pitchFamily="34" charset="0"/>
              <a:cs typeface="Arial" panose="020B0604020202020204" pitchFamily="34" charset="0"/>
            </a:endParaRPr>
          </a:p>
        </p:txBody>
      </p:sp>
      <p:sp>
        <p:nvSpPr>
          <p:cNvPr id="11" name="Text Box 12">
            <a:extLst>
              <a:ext uri="{FF2B5EF4-FFF2-40B4-BE49-F238E27FC236}">
                <a16:creationId xmlns:a16="http://schemas.microsoft.com/office/drawing/2014/main" xmlns="" id="{529EC579-5BEB-45DD-9EAD-48BD854C1E37}"/>
              </a:ext>
            </a:extLst>
          </p:cNvPr>
          <p:cNvSpPr txBox="1">
            <a:spLocks noChangeArrowheads="1"/>
          </p:cNvSpPr>
          <p:nvPr/>
        </p:nvSpPr>
        <p:spPr bwMode="auto">
          <a:xfrm>
            <a:off x="8582960" y="2708275"/>
            <a:ext cx="1584325"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en-US" altLang="sr-Latn-RS" sz="1400" dirty="0">
                <a:solidFill>
                  <a:srgbClr val="000000"/>
                </a:solidFill>
                <a:latin typeface="Calibri" panose="020F0502020204030204" pitchFamily="34" charset="0"/>
                <a:cs typeface="Arial" panose="020B0604020202020204" pitchFamily="34" charset="0"/>
              </a:rPr>
              <a:t>Prof</a:t>
            </a:r>
            <a:r>
              <a:rPr lang="sr-Cyrl-RS" altLang="sr-Latn-RS" sz="1400" dirty="0">
                <a:solidFill>
                  <a:srgbClr val="000000"/>
                </a:solidFill>
                <a:latin typeface="Calibri" panose="020F0502020204030204" pitchFamily="34" charset="0"/>
                <a:cs typeface="Arial" panose="020B0604020202020204" pitchFamily="34" charset="0"/>
              </a:rPr>
              <a:t>.</a:t>
            </a:r>
            <a:r>
              <a:rPr lang="en-US" altLang="sr-Latn-RS" sz="1400" dirty="0" err="1">
                <a:solidFill>
                  <a:srgbClr val="000000"/>
                </a:solidFill>
                <a:latin typeface="Calibri" panose="020F0502020204030204" pitchFamily="34" charset="0"/>
                <a:cs typeface="Arial" panose="020B0604020202020204" pitchFamily="34" charset="0"/>
              </a:rPr>
              <a:t>dr</a:t>
            </a:r>
            <a:r>
              <a:rPr lang="sr-Cyrl-RS" altLang="sr-Latn-RS" sz="1400" dirty="0">
                <a:solidFill>
                  <a:srgbClr val="000000"/>
                </a:solidFill>
                <a:latin typeface="Calibri" panose="020F0502020204030204" pitchFamily="34" charset="0"/>
                <a:cs typeface="Arial" panose="020B0604020202020204" pitchFamily="34" charset="0"/>
              </a:rPr>
              <a:t> </a:t>
            </a:r>
            <a:r>
              <a:rPr lang="en-US" altLang="sr-Latn-RS" sz="1400" dirty="0" err="1">
                <a:solidFill>
                  <a:srgbClr val="000000"/>
                </a:solidFill>
                <a:latin typeface="Calibri" panose="020F0502020204030204" pitchFamily="34" charset="0"/>
                <a:cs typeface="Arial" panose="020B0604020202020204" pitchFamily="34" charset="0"/>
              </a:rPr>
              <a:t>Marijana</a:t>
            </a:r>
            <a:r>
              <a:rPr lang="sr-Cyrl-RS" altLang="sr-Latn-RS" sz="1400" dirty="0">
                <a:solidFill>
                  <a:srgbClr val="000000"/>
                </a:solidFill>
                <a:latin typeface="Calibri" panose="020F0502020204030204" pitchFamily="34" charset="0"/>
                <a:cs typeface="Arial" panose="020B0604020202020204" pitchFamily="34" charset="0"/>
              </a:rPr>
              <a:t> </a:t>
            </a:r>
            <a:r>
              <a:rPr lang="en-US" altLang="sr-Latn-RS" sz="1400" dirty="0" err="1">
                <a:solidFill>
                  <a:srgbClr val="000000"/>
                </a:solidFill>
                <a:latin typeface="Calibri" panose="020F0502020204030204" pitchFamily="34" charset="0"/>
                <a:cs typeface="Arial" panose="020B0604020202020204" pitchFamily="34" charset="0"/>
              </a:rPr>
              <a:t>Despotović</a:t>
            </a:r>
            <a:r>
              <a:rPr lang="sr-Cyrl-RS" altLang="sr-Latn-RS" sz="1400" dirty="0">
                <a:solidFill>
                  <a:srgbClr val="000000"/>
                </a:solidFill>
                <a:latin typeface="Calibri" panose="020F0502020204030204" pitchFamily="34" charset="0"/>
                <a:cs typeface="Arial" panose="020B0604020202020204" pitchFamily="34" charset="0"/>
              </a:rPr>
              <a:t>-</a:t>
            </a:r>
            <a:r>
              <a:rPr lang="en-US" altLang="sr-Latn-RS" sz="1400" dirty="0" err="1">
                <a:solidFill>
                  <a:srgbClr val="000000"/>
                </a:solidFill>
                <a:latin typeface="Calibri" panose="020F0502020204030204" pitchFamily="34" charset="0"/>
                <a:cs typeface="Arial" panose="020B0604020202020204" pitchFamily="34" charset="0"/>
              </a:rPr>
              <a:t>Zrakić</a:t>
            </a:r>
            <a:endParaRPr lang="en-US" altLang="sr-Latn-RS" sz="1400" dirty="0">
              <a:solidFill>
                <a:srgbClr val="000000"/>
              </a:solidFill>
              <a:latin typeface="Calibri" panose="020F0502020204030204" pitchFamily="34" charset="0"/>
              <a:cs typeface="Arial" panose="020B0604020202020204" pitchFamily="34" charset="0"/>
            </a:endParaRPr>
          </a:p>
        </p:txBody>
      </p:sp>
      <p:sp>
        <p:nvSpPr>
          <p:cNvPr id="12" name="Text Box 13">
            <a:extLst>
              <a:ext uri="{FF2B5EF4-FFF2-40B4-BE49-F238E27FC236}">
                <a16:creationId xmlns:a16="http://schemas.microsoft.com/office/drawing/2014/main" xmlns="" id="{8FA05B0B-5287-4BC1-8706-7F1E9BE12B6E}"/>
              </a:ext>
            </a:extLst>
          </p:cNvPr>
          <p:cNvSpPr txBox="1">
            <a:spLocks noChangeArrowheads="1"/>
          </p:cNvSpPr>
          <p:nvPr/>
        </p:nvSpPr>
        <p:spPr bwMode="auto">
          <a:xfrm>
            <a:off x="10022823" y="2708275"/>
            <a:ext cx="118745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en-US" altLang="sr-Latn-RS" sz="1400">
                <a:solidFill>
                  <a:srgbClr val="000000"/>
                </a:solidFill>
                <a:latin typeface="Calibri" panose="020F0502020204030204" pitchFamily="34" charset="0"/>
                <a:cs typeface="Arial" panose="020B0604020202020204" pitchFamily="34" charset="0"/>
              </a:rPr>
              <a:t>Prof</a:t>
            </a:r>
            <a:r>
              <a:rPr lang="sr-Cyrl-RS" altLang="sr-Latn-RS" sz="1400">
                <a:solidFill>
                  <a:srgbClr val="000000"/>
                </a:solidFill>
                <a:latin typeface="Calibri" panose="020F0502020204030204" pitchFamily="34" charset="0"/>
                <a:cs typeface="Arial" panose="020B0604020202020204" pitchFamily="34" charset="0"/>
              </a:rPr>
              <a:t>.</a:t>
            </a:r>
            <a:r>
              <a:rPr lang="en-US" altLang="sr-Latn-RS" sz="1400">
                <a:solidFill>
                  <a:srgbClr val="000000"/>
                </a:solidFill>
                <a:latin typeface="Calibri" panose="020F0502020204030204" pitchFamily="34" charset="0"/>
                <a:cs typeface="Arial" panose="020B0604020202020204" pitchFamily="34" charset="0"/>
              </a:rPr>
              <a:t>dr</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Zorica</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Bogdanović</a:t>
            </a:r>
          </a:p>
        </p:txBody>
      </p:sp>
      <p:sp>
        <p:nvSpPr>
          <p:cNvPr id="13" name="Text Box 14">
            <a:extLst>
              <a:ext uri="{FF2B5EF4-FFF2-40B4-BE49-F238E27FC236}">
                <a16:creationId xmlns:a16="http://schemas.microsoft.com/office/drawing/2014/main" xmlns="" id="{54C0F87C-EE62-4AC1-A110-F49BD7503FB0}"/>
              </a:ext>
            </a:extLst>
          </p:cNvPr>
          <p:cNvSpPr txBox="1">
            <a:spLocks noChangeArrowheads="1"/>
          </p:cNvSpPr>
          <p:nvPr/>
        </p:nvSpPr>
        <p:spPr bwMode="auto">
          <a:xfrm>
            <a:off x="7501873" y="4344988"/>
            <a:ext cx="1081087"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Prof</a:t>
            </a:r>
            <a:r>
              <a:rPr lang="sr-Cyrl-RS" altLang="sr-Latn-RS" sz="1400">
                <a:solidFill>
                  <a:srgbClr val="000000"/>
                </a:solidFill>
                <a:latin typeface="Calibri" panose="020F0502020204030204" pitchFamily="34" charset="0"/>
                <a:cs typeface="Arial" panose="020B0604020202020204" pitchFamily="34" charset="0"/>
              </a:rPr>
              <a:t>.</a:t>
            </a:r>
            <a:r>
              <a:rPr lang="en-US" altLang="sr-Latn-RS" sz="1400">
                <a:solidFill>
                  <a:srgbClr val="000000"/>
                </a:solidFill>
                <a:latin typeface="Calibri" panose="020F0502020204030204" pitchFamily="34" charset="0"/>
                <a:cs typeface="Arial" panose="020B0604020202020204" pitchFamily="34" charset="0"/>
              </a:rPr>
              <a:t>dr</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Dušan</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Barać</a:t>
            </a:r>
          </a:p>
        </p:txBody>
      </p:sp>
      <p:sp>
        <p:nvSpPr>
          <p:cNvPr id="14" name="Text Box 15">
            <a:extLst>
              <a:ext uri="{FF2B5EF4-FFF2-40B4-BE49-F238E27FC236}">
                <a16:creationId xmlns:a16="http://schemas.microsoft.com/office/drawing/2014/main" xmlns="" id="{E022D196-EDB0-4F83-A198-C816CA0DB2F3}"/>
              </a:ext>
            </a:extLst>
          </p:cNvPr>
          <p:cNvSpPr txBox="1">
            <a:spLocks noChangeArrowheads="1"/>
          </p:cNvSpPr>
          <p:nvPr/>
        </p:nvSpPr>
        <p:spPr bwMode="auto">
          <a:xfrm>
            <a:off x="8582960" y="4344988"/>
            <a:ext cx="15113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Prof</a:t>
            </a:r>
            <a:r>
              <a:rPr lang="sr-Cyrl-RS" altLang="sr-Latn-RS" sz="1400">
                <a:solidFill>
                  <a:srgbClr val="000000"/>
                </a:solidFill>
                <a:latin typeface="Calibri" panose="020F0502020204030204" pitchFamily="34" charset="0"/>
                <a:cs typeface="Arial" panose="020B0604020202020204" pitchFamily="34" charset="0"/>
              </a:rPr>
              <a:t>.</a:t>
            </a:r>
            <a:r>
              <a:rPr lang="en-US" altLang="sr-Latn-RS" sz="1400">
                <a:solidFill>
                  <a:srgbClr val="000000"/>
                </a:solidFill>
                <a:latin typeface="Calibri" panose="020F0502020204030204" pitchFamily="34" charset="0"/>
                <a:cs typeface="Arial" panose="020B0604020202020204" pitchFamily="34" charset="0"/>
              </a:rPr>
              <a:t>dr</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
            </a:r>
            <a:br>
              <a:rPr lang="en-US" altLang="sr-Latn-RS" sz="1400">
                <a:solidFill>
                  <a:srgbClr val="000000"/>
                </a:solidFill>
                <a:latin typeface="Calibri" panose="020F0502020204030204" pitchFamily="34" charset="0"/>
                <a:cs typeface="Arial" panose="020B0604020202020204" pitchFamily="34" charset="0"/>
              </a:rPr>
            </a:br>
            <a:r>
              <a:rPr lang="en-US" altLang="sr-Latn-RS" sz="1400">
                <a:solidFill>
                  <a:srgbClr val="000000"/>
                </a:solidFill>
                <a:latin typeface="Calibri" panose="020F0502020204030204" pitchFamily="34" charset="0"/>
                <a:cs typeface="Arial" panose="020B0604020202020204" pitchFamily="34" charset="0"/>
              </a:rPr>
              <a:t>Aleksandra</a:t>
            </a:r>
            <a:r>
              <a:rPr lang="sr-Cyrl-RS" altLang="sr-Latn-RS" sz="1400">
                <a:solidFill>
                  <a:srgbClr val="000000"/>
                </a:solidFill>
                <a:latin typeface="Calibri" panose="020F0502020204030204" pitchFamily="34" charset="0"/>
                <a:cs typeface="Arial" panose="020B0604020202020204" pitchFamily="34" charset="0"/>
              </a:rPr>
              <a:t> </a:t>
            </a:r>
            <a:r>
              <a:rPr lang="en-US" altLang="sr-Latn-RS" sz="1400">
                <a:solidFill>
                  <a:srgbClr val="000000"/>
                </a:solidFill>
                <a:latin typeface="Calibri" panose="020F0502020204030204" pitchFamily="34" charset="0"/>
                <a:cs typeface="Arial" panose="020B0604020202020204" pitchFamily="34" charset="0"/>
              </a:rPr>
              <a:t>Labus</a:t>
            </a:r>
          </a:p>
        </p:txBody>
      </p:sp>
      <p:sp>
        <p:nvSpPr>
          <p:cNvPr id="15" name="Text Box 16">
            <a:extLst>
              <a:ext uri="{FF2B5EF4-FFF2-40B4-BE49-F238E27FC236}">
                <a16:creationId xmlns:a16="http://schemas.microsoft.com/office/drawing/2014/main" xmlns="" id="{9505A46A-2B91-4816-8E45-FA8E0AA6ED7D}"/>
              </a:ext>
            </a:extLst>
          </p:cNvPr>
          <p:cNvSpPr txBox="1">
            <a:spLocks noChangeArrowheads="1"/>
          </p:cNvSpPr>
          <p:nvPr/>
        </p:nvSpPr>
        <p:spPr bwMode="auto">
          <a:xfrm>
            <a:off x="10094260" y="4344988"/>
            <a:ext cx="1152525"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T</a:t>
            </a:r>
            <a:r>
              <a:rPr lang="en-US" altLang="sr-Latn-RS" sz="1400">
                <a:solidFill>
                  <a:srgbClr val="000000"/>
                </a:solidFill>
                <a:latin typeface="Calibri" panose="020F0502020204030204" pitchFamily="34" charset="0"/>
                <a:cs typeface="Arial" panose="020B0604020202020204" pitchFamily="34" charset="0"/>
              </a:rPr>
              <a:t>amara </a:t>
            </a:r>
            <a:r>
              <a:rPr lang="sr-Latn-RS" altLang="sr-Latn-RS" sz="1400">
                <a:solidFill>
                  <a:srgbClr val="000000"/>
                </a:solidFill>
                <a:latin typeface="Calibri" panose="020F0502020204030204" pitchFamily="34" charset="0"/>
                <a:cs typeface="Arial" panose="020B0604020202020204" pitchFamily="34" charset="0"/>
              </a:rPr>
              <a:t/>
            </a:r>
            <a:br>
              <a:rPr lang="sr-Latn-RS" altLang="sr-Latn-RS" sz="1400">
                <a:solidFill>
                  <a:srgbClr val="000000"/>
                </a:solidFill>
                <a:latin typeface="Calibri" panose="020F0502020204030204" pitchFamily="34" charset="0"/>
                <a:cs typeface="Arial" panose="020B0604020202020204" pitchFamily="34" charset="0"/>
              </a:rPr>
            </a:br>
            <a:r>
              <a:rPr lang="en-US" altLang="sr-Latn-RS" sz="1400">
                <a:solidFill>
                  <a:srgbClr val="000000"/>
                </a:solidFill>
                <a:latin typeface="Calibri" panose="020F0502020204030204" pitchFamily="34" charset="0"/>
                <a:cs typeface="Arial" panose="020B0604020202020204" pitchFamily="34" charset="0"/>
              </a:rPr>
              <a:t>Naumovi</a:t>
            </a:r>
            <a:r>
              <a:rPr lang="sr-Latn-RS" altLang="sr-Latn-RS" sz="1400">
                <a:solidFill>
                  <a:srgbClr val="000000"/>
                </a:solidFill>
                <a:latin typeface="Calibri" panose="020F0502020204030204" pitchFamily="34" charset="0"/>
                <a:cs typeface="Arial" panose="020B0604020202020204" pitchFamily="34" charset="0"/>
              </a:rPr>
              <a:t>ć</a:t>
            </a:r>
          </a:p>
        </p:txBody>
      </p:sp>
      <p:pic>
        <p:nvPicPr>
          <p:cNvPr id="17" name="Picture 21">
            <a:extLst>
              <a:ext uri="{FF2B5EF4-FFF2-40B4-BE49-F238E27FC236}">
                <a16:creationId xmlns:a16="http://schemas.microsoft.com/office/drawing/2014/main" xmlns="" id="{47E40EF1-0530-4B1B-9C6C-5DCBA0628C96}"/>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238723" y="3284538"/>
            <a:ext cx="792162" cy="105945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 name="Picture 22">
            <a:extLst>
              <a:ext uri="{FF2B5EF4-FFF2-40B4-BE49-F238E27FC236}">
                <a16:creationId xmlns:a16="http://schemas.microsoft.com/office/drawing/2014/main" xmlns="" id="{7D1937DD-26BC-400E-A2F3-0B8ED5C8830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19360" y="4941888"/>
            <a:ext cx="776288" cy="10080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 name="Picture 23">
            <a:extLst>
              <a:ext uri="{FF2B5EF4-FFF2-40B4-BE49-F238E27FC236}">
                <a16:creationId xmlns:a16="http://schemas.microsoft.com/office/drawing/2014/main" xmlns="" id="{C2E785F2-0E6D-40E4-9076-9CC13F3102DE}"/>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014760" y="4941888"/>
            <a:ext cx="771525" cy="10080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 name="Picture 24">
            <a:extLst>
              <a:ext uri="{FF2B5EF4-FFF2-40B4-BE49-F238E27FC236}">
                <a16:creationId xmlns:a16="http://schemas.microsoft.com/office/drawing/2014/main" xmlns="" id="{199A677F-1D81-4E43-ADEB-C74DFB88296B}"/>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l="11714" t="26407" r="16246" b="-769"/>
          <a:stretch>
            <a:fillRect/>
          </a:stretch>
        </p:blipFill>
        <p:spPr bwMode="auto">
          <a:xfrm>
            <a:off x="10330798" y="4941888"/>
            <a:ext cx="771525" cy="1008062"/>
          </a:xfrm>
          <a:prstGeom prst="rect">
            <a:avLst/>
          </a:prstGeom>
          <a:noFill/>
          <a:ln>
            <a:noFill/>
          </a:ln>
          <a:effectLst/>
          <a:extLst>
            <a:ext uri="{909E8E84-426E-40DD-AFC4-6F175D3DCCD1}">
              <a14:hiddenFill xmlns:a14="http://schemas.microsoft.com/office/drawing/2010/main" xmlns="">
                <a:blipFill dpi="0" rotWithShape="0">
                  <a:blip/>
                  <a:srcRect l="11714" t="26407" r="16246" b="-769"/>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 name="Text Box 25">
            <a:extLst>
              <a:ext uri="{FF2B5EF4-FFF2-40B4-BE49-F238E27FC236}">
                <a16:creationId xmlns:a16="http://schemas.microsoft.com/office/drawing/2014/main" xmlns="" id="{8BDD5E6F-FF15-4120-A106-D6A50CD27204}"/>
              </a:ext>
            </a:extLst>
          </p:cNvPr>
          <p:cNvSpPr txBox="1">
            <a:spLocks noChangeArrowheads="1"/>
          </p:cNvSpPr>
          <p:nvPr/>
        </p:nvSpPr>
        <p:spPr bwMode="auto">
          <a:xfrm>
            <a:off x="7501873" y="6021388"/>
            <a:ext cx="1296987" cy="306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Petar Lukovac</a:t>
            </a:r>
          </a:p>
        </p:txBody>
      </p:sp>
      <p:sp>
        <p:nvSpPr>
          <p:cNvPr id="22" name="Text Box 26">
            <a:extLst>
              <a:ext uri="{FF2B5EF4-FFF2-40B4-BE49-F238E27FC236}">
                <a16:creationId xmlns:a16="http://schemas.microsoft.com/office/drawing/2014/main" xmlns="" id="{F1CCFD3C-0298-4F2A-B013-07560E35FDA8}"/>
              </a:ext>
            </a:extLst>
          </p:cNvPr>
          <p:cNvSpPr txBox="1">
            <a:spLocks noChangeArrowheads="1"/>
          </p:cNvSpPr>
          <p:nvPr/>
        </p:nvSpPr>
        <p:spPr bwMode="auto">
          <a:xfrm>
            <a:off x="8798860" y="6021388"/>
            <a:ext cx="1225550" cy="306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Aleksa Miletić</a:t>
            </a:r>
          </a:p>
        </p:txBody>
      </p:sp>
      <p:sp>
        <p:nvSpPr>
          <p:cNvPr id="23" name="Text Box 27">
            <a:extLst>
              <a:ext uri="{FF2B5EF4-FFF2-40B4-BE49-F238E27FC236}">
                <a16:creationId xmlns:a16="http://schemas.microsoft.com/office/drawing/2014/main" xmlns="" id="{B95B197B-0A45-4901-B4AA-15CD15E4B5C0}"/>
              </a:ext>
            </a:extLst>
          </p:cNvPr>
          <p:cNvSpPr txBox="1">
            <a:spLocks noChangeArrowheads="1"/>
          </p:cNvSpPr>
          <p:nvPr/>
        </p:nvSpPr>
        <p:spPr bwMode="auto">
          <a:xfrm>
            <a:off x="10165698" y="6021388"/>
            <a:ext cx="1081087" cy="306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a:buClrTx/>
              <a:buFontTx/>
              <a:buNone/>
            </a:pPr>
            <a:r>
              <a:rPr lang="sr-Latn-RS" altLang="sr-Latn-RS" sz="1400">
                <a:solidFill>
                  <a:srgbClr val="000000"/>
                </a:solidFill>
                <a:latin typeface="Calibri" panose="020F0502020204030204" pitchFamily="34" charset="0"/>
                <a:cs typeface="Arial" panose="020B0604020202020204" pitchFamily="34" charset="0"/>
              </a:rPr>
              <a:t>Milica Simić</a:t>
            </a:r>
          </a:p>
        </p:txBody>
      </p:sp>
      <p:pic>
        <p:nvPicPr>
          <p:cNvPr id="24" name="Picture 23">
            <a:extLst>
              <a:ext uri="{FF2B5EF4-FFF2-40B4-BE49-F238E27FC236}">
                <a16:creationId xmlns:a16="http://schemas.microsoft.com/office/drawing/2014/main" xmlns="" id="{BEF17544-75F3-487C-9566-8BEE01937B10}"/>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886173" y="3284539"/>
            <a:ext cx="930156" cy="1060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83908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FF"/>
                </a:solidFill>
                <a:latin typeface="Calibri" pitchFamily="34" charset="0"/>
              </a:rPr>
              <a:t>Conclusion</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The development of the digital economy is changing the ways of modern business and the exchange of digital information. </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Consistent integrity of data and records in modern distributed information systems can be achieved by applying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technologies. </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is based on a distributed database, which consists of encrypted data that cannot be changed or copied, and which enables reliable verification and automation. </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can be applied in the domains of e</a:t>
            </a:r>
            <a:r>
              <a:rPr lang="en-U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business, health, industry, and others. </a:t>
            </a:r>
          </a:p>
          <a:p>
            <a:pPr marL="342900" lvl="1" indent="-342900">
              <a:lnSpc>
                <a:spcPct val="103000"/>
              </a:lnSpc>
              <a:spcBef>
                <a:spcPts val="813"/>
              </a:spcBef>
              <a:spcAft>
                <a:spcPts val="13"/>
              </a:spcAft>
              <a:buSzPct val="100000"/>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The goal of applying </a:t>
            </a:r>
            <a:r>
              <a:rPr lang="en-GB" altLang="sr-Latn-RS" dirty="0" err="1">
                <a:solidFill>
                  <a:srgbClr val="000000"/>
                </a:solidFill>
                <a:latin typeface="Calibri" panose="020F0502020204030204" pitchFamily="34" charset="0"/>
              </a:rPr>
              <a:t>blockchain</a:t>
            </a:r>
            <a:r>
              <a:rPr lang="en-GB" altLang="sr-Latn-RS" dirty="0">
                <a:solidFill>
                  <a:srgbClr val="000000"/>
                </a:solidFill>
                <a:latin typeface="Calibri" panose="020F0502020204030204" pitchFamily="34" charset="0"/>
              </a:rPr>
              <a:t> technologies in certain domains is to improve the way of doing business with</a:t>
            </a:r>
            <a:r>
              <a:rPr lang="en-US" altLang="sr-Latn-RS" dirty="0">
                <a:solidFill>
                  <a:srgbClr val="000000"/>
                </a:solidFill>
                <a:latin typeface="Calibri" panose="020F0502020204030204" pitchFamily="34" charset="0"/>
              </a:rPr>
              <a:t>:</a:t>
            </a:r>
            <a:r>
              <a:rPr lang="en-GB" altLang="sr-Latn-RS" dirty="0">
                <a:solidFill>
                  <a:srgbClr val="000000"/>
                </a:solidFill>
                <a:latin typeface="Calibri" panose="020F0502020204030204" pitchFamily="34" charset="0"/>
              </a:rPr>
              <a:t>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lower costs, </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greater security of business transactions</a:t>
            </a:r>
            <a:r>
              <a:rPr lang="en-US" altLang="sr-Latn-RS" dirty="0">
                <a:solidFill>
                  <a:srgbClr val="000000"/>
                </a:solidFill>
                <a:latin typeface="Calibri" panose="020F0502020204030204" pitchFamily="34" charset="0"/>
              </a:rPr>
              <a:t>,</a:t>
            </a:r>
          </a:p>
          <a:p>
            <a:pPr marL="800100" lvl="1" indent="-342900">
              <a:lnSpc>
                <a:spcPct val="100000"/>
              </a:lnSpc>
              <a:spcBef>
                <a:spcPts val="713"/>
              </a:spcBef>
              <a:spcAft>
                <a:spcPts val="13"/>
              </a:spcAft>
              <a:buSzPct val="100000"/>
              <a:buFont typeface="Calibri" panose="020F050202020403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sr-Latn-RS" dirty="0">
                <a:solidFill>
                  <a:srgbClr val="000000"/>
                </a:solidFill>
                <a:latin typeface="Calibri" panose="020F0502020204030204" pitchFamily="34" charset="0"/>
              </a:rPr>
              <a:t>reduced risk of fraud. </a:t>
            </a:r>
          </a:p>
          <a:p>
            <a:endParaRPr lang="en-GB" sz="2000" dirty="0"/>
          </a:p>
        </p:txBody>
      </p:sp>
      <p:sp>
        <p:nvSpPr>
          <p:cNvPr id="3" name="Title 2"/>
          <p:cNvSpPr>
            <a:spLocks noGrp="1"/>
          </p:cNvSpPr>
          <p:nvPr>
            <p:ph type="ctrTitle"/>
          </p:nvPr>
        </p:nvSpPr>
        <p:spPr/>
        <p:txBody>
          <a:bodyPr/>
          <a:lstStyle/>
          <a:p>
            <a:r>
              <a:rPr lang="en-US" sz="3600" dirty="0">
                <a:solidFill>
                  <a:srgbClr val="FFFFFF"/>
                </a:solidFill>
                <a:latin typeface="Calibri" pitchFamily="34" charset="0"/>
              </a:rPr>
              <a:t>Conclusion</a:t>
            </a:r>
            <a:endParaRPr lang="en-GB" sz="3600" dirty="0"/>
          </a:p>
        </p:txBody>
      </p:sp>
      <p:sp>
        <p:nvSpPr>
          <p:cNvPr id="40962" name="AutoShape 2"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0964" name="AutoShape 4" descr="https://mail.elab.fon.bg.ac.rs/service/home/~/?auth=co&amp;loc=en_GB&amp;id=156964&amp;part=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6D64028-F3AB-4095-B9FE-53B08F300259}"/>
              </a:ext>
            </a:extLst>
          </p:cNvPr>
          <p:cNvSpPr/>
          <p:nvPr/>
        </p:nvSpPr>
        <p:spPr>
          <a:xfrm>
            <a:off x="6805768" y="4379861"/>
            <a:ext cx="2096244" cy="673449"/>
          </a:xfrm>
          <a:prstGeom prst="rect">
            <a:avLst/>
          </a:prstGeom>
          <a:solidFill>
            <a:schemeClr val="accent3">
              <a:lumMod val="75000"/>
              <a:alpha val="7686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p>
        </p:txBody>
      </p:sp>
      <p:pic>
        <p:nvPicPr>
          <p:cNvPr id="5" name="Picture 4">
            <a:extLst>
              <a:ext uri="{FF2B5EF4-FFF2-40B4-BE49-F238E27FC236}">
                <a16:creationId xmlns:a16="http://schemas.microsoft.com/office/drawing/2014/main" xmlns="" id="{F76E0482-D0C1-424C-9470-438687CB837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7078" y="4576398"/>
            <a:ext cx="1775550" cy="45048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15">
            <a:extLst>
              <a:ext uri="{FF2B5EF4-FFF2-40B4-BE49-F238E27FC236}">
                <a16:creationId xmlns:a16="http://schemas.microsoft.com/office/drawing/2014/main" xmlns="" id="{EC459CC8-956A-456F-A0EE-434E5A9E1F0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48770" y="5628096"/>
            <a:ext cx="3577707" cy="38162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11">
            <a:extLst>
              <a:ext uri="{FF2B5EF4-FFF2-40B4-BE49-F238E27FC236}">
                <a16:creationId xmlns:a16="http://schemas.microsoft.com/office/drawing/2014/main" xmlns="" id="{2F9086CD-275C-4E41-A260-F3F407D2D75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33331" y="882889"/>
            <a:ext cx="1877718" cy="7000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12">
            <a:extLst>
              <a:ext uri="{FF2B5EF4-FFF2-40B4-BE49-F238E27FC236}">
                <a16:creationId xmlns:a16="http://schemas.microsoft.com/office/drawing/2014/main" xmlns="" id="{928E09AE-5E10-4806-84A9-C23B564CEBF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t="29369" b="22928"/>
          <a:stretch>
            <a:fillRect/>
          </a:stretch>
        </p:blipFill>
        <p:spPr bwMode="auto">
          <a:xfrm>
            <a:off x="4276435" y="2846948"/>
            <a:ext cx="3365441" cy="903890"/>
          </a:xfrm>
          <a:prstGeom prst="rect">
            <a:avLst/>
          </a:prstGeom>
          <a:noFill/>
          <a:ln>
            <a:noFill/>
          </a:ln>
          <a:effectLst/>
          <a:extLst>
            <a:ext uri="{909E8E84-426E-40DD-AFC4-6F175D3DCCD1}">
              <a14:hiddenFill xmlns:a14="http://schemas.microsoft.com/office/drawing/2010/main" xmlns="">
                <a:blipFill dpi="0" rotWithShape="0">
                  <a:blip/>
                  <a:srcRect t="29369" b="22928"/>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13">
            <a:extLst>
              <a:ext uri="{FF2B5EF4-FFF2-40B4-BE49-F238E27FC236}">
                <a16:creationId xmlns:a16="http://schemas.microsoft.com/office/drawing/2014/main" xmlns="" id="{E1E1ADDF-5794-44D4-B9B5-EFC694AB72C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27174" y="2226985"/>
            <a:ext cx="2354862" cy="15629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 name="Picture 14">
            <a:extLst>
              <a:ext uri="{FF2B5EF4-FFF2-40B4-BE49-F238E27FC236}">
                <a16:creationId xmlns:a16="http://schemas.microsoft.com/office/drawing/2014/main" xmlns="" id="{37AD014E-CF0D-49FD-8364-B678ABB2B0C1}"/>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697125" y="727377"/>
            <a:ext cx="1817413" cy="91316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 name="Picture 10">
            <a:extLst>
              <a:ext uri="{FF2B5EF4-FFF2-40B4-BE49-F238E27FC236}">
                <a16:creationId xmlns:a16="http://schemas.microsoft.com/office/drawing/2014/main" xmlns="" id="{AA354249-3C60-4262-BFFB-78773B37E4F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230475" y="682696"/>
            <a:ext cx="3116758" cy="12669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455854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hlinkClick r:id="rId2"/>
          </p:cNvPr>
          <p:cNvPicPr>
            <a:picLocks noChangeAspect="1" noChangeArrowheads="1"/>
          </p:cNvPicPr>
          <p:nvPr/>
        </p:nvPicPr>
        <p:blipFill rotWithShape="1">
          <a:blip r:embed="rId3" cstate="print"/>
          <a:srcRect l="8403" t="7345" r="7879" b="7939"/>
          <a:stretch/>
        </p:blipFill>
        <p:spPr bwMode="auto">
          <a:xfrm>
            <a:off x="7033847" y="5449761"/>
            <a:ext cx="769509" cy="778669"/>
          </a:xfrm>
          <a:prstGeom prst="rect">
            <a:avLst/>
          </a:prstGeom>
          <a:noFill/>
          <a:ln w="9525">
            <a:noFill/>
            <a:round/>
            <a:headEnd/>
            <a:tailEnd/>
          </a:ln>
          <a:effectLst/>
        </p:spPr>
      </p:pic>
      <p:sp>
        <p:nvSpPr>
          <p:cNvPr id="2" name="Title 1">
            <a:extLst>
              <a:ext uri="{FF2B5EF4-FFF2-40B4-BE49-F238E27FC236}">
                <a16:creationId xmlns:a16="http://schemas.microsoft.com/office/drawing/2014/main" xmlns="" id="{735E57AC-3C26-4AB3-9B52-59EEC8DE0A0B}"/>
              </a:ext>
            </a:extLst>
          </p:cNvPr>
          <p:cNvSpPr>
            <a:spLocks noGrp="1"/>
          </p:cNvSpPr>
          <p:nvPr>
            <p:ph type="ctrTitle"/>
          </p:nvPr>
        </p:nvSpPr>
        <p:spPr/>
        <p:txBody>
          <a:bodyPr>
            <a:normAutofit/>
          </a:bodyPr>
          <a:lstStyle/>
          <a:p>
            <a:r>
              <a:rPr lang="sr-Latn-CS" altLang="sr-Latn-RS" sz="4800" b="1" dirty="0">
                <a:solidFill>
                  <a:srgbClr val="FFFFFF"/>
                </a:solidFill>
                <a:latin typeface="Calibri" panose="020F0502020204030204" pitchFamily="34" charset="0"/>
              </a:rPr>
              <a:t>BLOCKCHAIN</a:t>
            </a:r>
            <a:r>
              <a:rPr lang="en-GB" altLang="sr-Latn-RS" sz="4800" b="1" dirty="0">
                <a:solidFill>
                  <a:srgbClr val="FFFFFF"/>
                </a:solidFill>
                <a:latin typeface="Calibri" panose="020F0502020204030204" pitchFamily="34" charset="0"/>
              </a:rPr>
              <a:t> IN E-BUSINESS ECOSYSTEMS</a:t>
            </a:r>
            <a:endParaRPr lang="en-GB" dirty="0"/>
          </a:p>
        </p:txBody>
      </p:sp>
      <p:sp>
        <p:nvSpPr>
          <p:cNvPr id="5" name="Text Box 4"/>
          <p:cNvSpPr txBox="1">
            <a:spLocks noChangeArrowheads="1"/>
          </p:cNvSpPr>
          <p:nvPr/>
        </p:nvSpPr>
        <p:spPr bwMode="auto">
          <a:xfrm>
            <a:off x="2765671" y="3879583"/>
            <a:ext cx="6400800" cy="1620923"/>
          </a:xfrm>
          <a:prstGeom prst="rect">
            <a:avLst/>
          </a:prstGeom>
          <a:noFill/>
          <a:ln w="9525">
            <a:noFill/>
            <a:round/>
            <a:headEnd/>
            <a:tailEnd/>
          </a:ln>
          <a:effectLst/>
        </p:spPr>
        <p:txBody>
          <a:bodyPr lIns="90000" tIns="46800" rIns="90000" bIns="46800"/>
          <a:lstStyle/>
          <a:p>
            <a:pPr marL="342900" indent="-342900" algn="ctr">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alibri" pitchFamily="34" charset="0"/>
            </a:endParaRPr>
          </a:p>
          <a:p>
            <a:pPr marL="342900" indent="-342900" algn="ctr">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sr-Latn-RS" sz="2000" u="sng" dirty="0">
              <a:solidFill>
                <a:srgbClr val="FF8119"/>
              </a:solidFill>
              <a:latin typeface="Calibri" pitchFamily="34" charset="0"/>
              <a:hlinkClick r:id="rId4"/>
            </a:endParaRPr>
          </a:p>
          <a:p>
            <a:pPr marL="342900" indent="-342900" algn="ctr">
              <a:lnSpc>
                <a:spcPct val="150000"/>
              </a:lnSpc>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accent5">
                    <a:lumMod val="75000"/>
                  </a:schemeClr>
                </a:solidFill>
                <a:hlinkClick r:id="rId4"/>
              </a:rPr>
              <a:t>https://bc.elab.fon.bg.ac.rs/</a:t>
            </a:r>
            <a:r>
              <a:rPr lang="en-GB" b="1" dirty="0">
                <a:solidFill>
                  <a:schemeClr val="accent5">
                    <a:lumMod val="75000"/>
                  </a:schemeClr>
                </a:solidFill>
              </a:rPr>
              <a:t> </a:t>
            </a:r>
          </a:p>
          <a:p>
            <a:pPr marL="342900" indent="-342900" algn="ctr">
              <a:lnSpc>
                <a:spcPct val="150000"/>
              </a:lnSpc>
              <a:spcBef>
                <a:spcPts val="13"/>
              </a:spcBef>
              <a:spcAft>
                <a:spcPts val="13"/>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chemeClr val="accent5">
                    <a:lumMod val="75000"/>
                  </a:schemeClr>
                </a:solidFill>
                <a:hlinkClick r:id="rId5"/>
              </a:rPr>
              <a:t>bclab@elab.rs</a:t>
            </a:r>
            <a:r>
              <a:rPr lang="en-GB" b="1" dirty="0">
                <a:solidFill>
                  <a:schemeClr val="accent5">
                    <a:lumMod val="75000"/>
                  </a:schemeClr>
                </a:solidFill>
              </a:rPr>
              <a:t> </a:t>
            </a:r>
            <a:r>
              <a:rPr lang="sr-Cyrl-CS" b="1" dirty="0">
                <a:solidFill>
                  <a:schemeClr val="accent5">
                    <a:lumMod val="75000"/>
                  </a:schemeClr>
                </a:solidFill>
              </a:rPr>
              <a:t> </a:t>
            </a:r>
          </a:p>
        </p:txBody>
      </p:sp>
      <p:pic>
        <p:nvPicPr>
          <p:cNvPr id="6" name="Picture 6">
            <a:hlinkClick r:id="rId6"/>
          </p:cNvPr>
          <p:cNvPicPr>
            <a:picLocks noChangeAspect="1" noChangeArrowheads="1"/>
          </p:cNvPicPr>
          <p:nvPr/>
        </p:nvPicPr>
        <p:blipFill rotWithShape="1">
          <a:blip r:embed="rId7" cstate="print"/>
          <a:srcRect l="13550" t="16494" r="8039" b="13045"/>
          <a:stretch/>
        </p:blipFill>
        <p:spPr bwMode="auto">
          <a:xfrm>
            <a:off x="4373749" y="5493352"/>
            <a:ext cx="769508" cy="691486"/>
          </a:xfrm>
          <a:prstGeom prst="rect">
            <a:avLst/>
          </a:prstGeom>
          <a:noFill/>
          <a:ln w="9525">
            <a:noFill/>
            <a:round/>
            <a:headEnd/>
            <a:tailEnd/>
          </a:ln>
          <a:effectLst/>
        </p:spPr>
      </p:pic>
      <p:pic>
        <p:nvPicPr>
          <p:cNvPr id="7" name="Picture 7">
            <a:hlinkClick r:id="rId8"/>
          </p:cNvPr>
          <p:cNvPicPr>
            <a:picLocks noChangeAspect="1" noChangeArrowheads="1"/>
          </p:cNvPicPr>
          <p:nvPr/>
        </p:nvPicPr>
        <p:blipFill>
          <a:blip r:embed="rId9" cstate="print"/>
          <a:srcRect/>
          <a:stretch>
            <a:fillRect/>
          </a:stretch>
        </p:blipFill>
        <p:spPr bwMode="auto">
          <a:xfrm>
            <a:off x="5316783" y="5515271"/>
            <a:ext cx="649288" cy="647649"/>
          </a:xfrm>
          <a:prstGeom prst="rect">
            <a:avLst/>
          </a:prstGeom>
          <a:noFill/>
          <a:ln w="9525">
            <a:noFill/>
            <a:round/>
            <a:headEnd/>
            <a:tailEnd/>
          </a:ln>
          <a:effectLst/>
        </p:spPr>
      </p:pic>
      <p:pic>
        <p:nvPicPr>
          <p:cNvPr id="9" name="Picture 13">
            <a:hlinkClick r:id="rId10"/>
          </p:cNvPr>
          <p:cNvPicPr>
            <a:picLocks noChangeAspect="1" noChangeArrowheads="1"/>
          </p:cNvPicPr>
          <p:nvPr/>
        </p:nvPicPr>
        <p:blipFill>
          <a:blip r:embed="rId11" cstate="print"/>
          <a:srcRect/>
          <a:stretch>
            <a:fillRect/>
          </a:stretch>
        </p:blipFill>
        <p:spPr bwMode="auto">
          <a:xfrm>
            <a:off x="6139597" y="5478733"/>
            <a:ext cx="720725" cy="720725"/>
          </a:xfrm>
          <a:prstGeom prst="rect">
            <a:avLst/>
          </a:prstGeom>
          <a:noFill/>
          <a:ln w="9525">
            <a:noFill/>
            <a:round/>
            <a:headEnd/>
            <a:tailEnd/>
          </a:ln>
          <a:effectLst/>
        </p:spPr>
      </p:pic>
      <p:sp>
        <p:nvSpPr>
          <p:cNvPr id="10" name="Rectangle 9"/>
          <p:cNvSpPr/>
          <p:nvPr/>
        </p:nvSpPr>
        <p:spPr>
          <a:xfrm>
            <a:off x="5246162" y="4027762"/>
            <a:ext cx="1439818" cy="369332"/>
          </a:xfrm>
          <a:prstGeom prst="rect">
            <a:avLst/>
          </a:prstGeom>
        </p:spPr>
        <p:txBody>
          <a:bodyPr wrap="none">
            <a:spAutoFit/>
          </a:bodyPr>
          <a:lstStyle/>
          <a:p>
            <a:pPr algn="ctr"/>
            <a:r>
              <a:rPr lang="en-US" b="1" dirty="0">
                <a:solidFill>
                  <a:schemeClr val="accent5">
                    <a:lumMod val="75000"/>
                  </a:schemeClr>
                </a:solidFill>
              </a:rPr>
              <a:t>Stay tuned</a:t>
            </a:r>
          </a:p>
        </p:txBody>
      </p:sp>
    </p:spTree>
    <p:extLst>
      <p:ext uri="{BB962C8B-B14F-4D97-AF65-F5344CB8AC3E}">
        <p14:creationId xmlns:p14="http://schemas.microsoft.com/office/powerpoint/2010/main" xmlns="" val="23037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F166C99E-BF98-47F1-AAD6-119F724C2006}"/>
              </a:ext>
            </a:extLst>
          </p:cNvPr>
          <p:cNvSpPr>
            <a:spLocks noGrp="1"/>
          </p:cNvSpPr>
          <p:nvPr>
            <p:ph type="body" idx="1"/>
          </p:nvPr>
        </p:nvSpPr>
        <p:spPr/>
        <p:txBody>
          <a:bodyPr>
            <a:normAutofit/>
          </a:bodyPr>
          <a:lstStyle/>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Organization of micro and macro courses</a:t>
            </a:r>
            <a:r>
              <a:rPr lang="en-US" altLang="sr-Latn-RS" sz="1800" dirty="0">
                <a:solidFill>
                  <a:srgbClr val="000000"/>
                </a:solidFill>
                <a:latin typeface="Calibri" panose="020F0502020204030204" pitchFamily="34" charset="0"/>
              </a:rPr>
              <a:t>, </a:t>
            </a:r>
            <a:r>
              <a:rPr lang="en-GB" altLang="sr-Latn-RS" sz="1800" dirty="0">
                <a:solidFill>
                  <a:srgbClr val="000000"/>
                </a:solidFill>
                <a:latin typeface="Calibri" panose="020F0502020204030204" pitchFamily="34" charset="0"/>
              </a:rPr>
              <a:t>Hands-on</a:t>
            </a:r>
            <a:r>
              <a:rPr lang="en-US" altLang="sr-Latn-RS" sz="1800" dirty="0">
                <a:solidFill>
                  <a:srgbClr val="000000"/>
                </a:solidFill>
                <a:latin typeface="Calibri" panose="020F0502020204030204" pitchFamily="34" charset="0"/>
              </a:rPr>
              <a:t>, workshops</a:t>
            </a:r>
          </a:p>
          <a:p>
            <a:pPr marL="285750" indent="-285750">
              <a:lnSpc>
                <a:spcPct val="150000"/>
              </a:lnSpc>
              <a:spcBef>
                <a:spcPts val="600"/>
              </a:spcBef>
              <a:buFont typeface="Wingdings" panose="05000000000000000000" pitchFamily="2" charset="2"/>
              <a:buChar char="§"/>
            </a:pPr>
            <a:r>
              <a:rPr lang="en-GB" altLang="sr-Latn-RS" sz="1800" dirty="0" err="1">
                <a:solidFill>
                  <a:srgbClr val="000000"/>
                </a:solidFill>
                <a:latin typeface="Calibri" panose="020F0502020204030204" pitchFamily="34" charset="0"/>
              </a:rPr>
              <a:t>Elab</a:t>
            </a:r>
            <a:r>
              <a:rPr lang="en-GB" altLang="sr-Latn-RS" sz="1800" dirty="0">
                <a:solidFill>
                  <a:srgbClr val="000000"/>
                </a:solidFill>
                <a:latin typeface="Calibri" panose="020F0502020204030204" pitchFamily="34" charset="0"/>
              </a:rPr>
              <a:t> Summer School “Technology of Electronic Business”</a:t>
            </a: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Organization of </a:t>
            </a:r>
            <a:r>
              <a:rPr lang="sr-Latn-RS" altLang="sr-Latn-RS" sz="1800" dirty="0">
                <a:solidFill>
                  <a:srgbClr val="000000"/>
                </a:solidFill>
                <a:latin typeface="Calibri" panose="020F0502020204030204" pitchFamily="34" charset="0"/>
              </a:rPr>
              <a:t>students’</a:t>
            </a:r>
            <a:r>
              <a:rPr lang="en-GB" altLang="sr-Latn-RS" sz="1800" dirty="0">
                <a:solidFill>
                  <a:srgbClr val="000000"/>
                </a:solidFill>
                <a:latin typeface="Calibri" panose="020F0502020204030204" pitchFamily="34" charset="0"/>
              </a:rPr>
              <a:t> Hackathons </a:t>
            </a:r>
            <a:endParaRPr lang="sr-Latn-RS" altLang="sr-Latn-RS" sz="1800" dirty="0">
              <a:solidFill>
                <a:srgbClr val="000000"/>
              </a:solidFill>
              <a:latin typeface="Calibri" panose="020F0502020204030204" pitchFamily="34" charset="0"/>
            </a:endParaRP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Establishment</a:t>
            </a:r>
            <a:r>
              <a:rPr lang="sr-Latn-RS" altLang="sr-Latn-RS" sz="1800" dirty="0">
                <a:solidFill>
                  <a:srgbClr val="000000"/>
                </a:solidFill>
                <a:latin typeface="Calibri" panose="020F0502020204030204" pitchFamily="34" charset="0"/>
              </a:rPr>
              <a:t> of the </a:t>
            </a:r>
            <a:r>
              <a:rPr lang="en-GB" altLang="sr-Latn-RS" sz="1800" dirty="0">
                <a:solidFill>
                  <a:srgbClr val="000000"/>
                </a:solidFill>
                <a:latin typeface="Calibri" panose="020F0502020204030204" pitchFamily="34" charset="0"/>
              </a:rPr>
              <a:t>Student Blockchain Club at FOS in cooperation with </a:t>
            </a:r>
            <a:r>
              <a:rPr lang="sr-Latn-RS" altLang="sr-Latn-RS" sz="1800" dirty="0">
                <a:solidFill>
                  <a:srgbClr val="000000"/>
                </a:solidFill>
                <a:latin typeface="Calibri" panose="020F0502020204030204" pitchFamily="34" charset="0"/>
              </a:rPr>
              <a:t>the FONIS </a:t>
            </a:r>
            <a:r>
              <a:rPr lang="en-GB" altLang="sr-Latn-RS" sz="1800" dirty="0">
                <a:solidFill>
                  <a:srgbClr val="000000"/>
                </a:solidFill>
                <a:latin typeface="Calibri" panose="020F0502020204030204" pitchFamily="34" charset="0"/>
              </a:rPr>
              <a:t>student </a:t>
            </a:r>
            <a:r>
              <a:rPr lang="en-GB" altLang="sr-Latn-RS" sz="1800" dirty="0" err="1">
                <a:solidFill>
                  <a:srgbClr val="000000"/>
                </a:solidFill>
                <a:latin typeface="Calibri" panose="020F0502020204030204" pitchFamily="34" charset="0"/>
              </a:rPr>
              <a:t>commun</a:t>
            </a:r>
            <a:r>
              <a:rPr lang="sr-Latn-RS" altLang="sr-Latn-RS" sz="1800" dirty="0">
                <a:solidFill>
                  <a:srgbClr val="000000"/>
                </a:solidFill>
                <a:latin typeface="Calibri" panose="020F0502020204030204" pitchFamily="34" charset="0"/>
              </a:rPr>
              <a:t>ity</a:t>
            </a: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Popularization of blockchain technologies, with a focus on </a:t>
            </a:r>
            <a:r>
              <a:rPr lang="en-GB" altLang="sr-Latn-RS" sz="1800" dirty="0" err="1">
                <a:solidFill>
                  <a:srgbClr val="000000"/>
                </a:solidFill>
                <a:latin typeface="Calibri" panose="020F0502020204030204" pitchFamily="34" charset="0"/>
              </a:rPr>
              <a:t>Algorand</a:t>
            </a:r>
            <a:endParaRPr lang="en-GB" altLang="sr-Latn-RS" sz="1800" dirty="0">
              <a:solidFill>
                <a:srgbClr val="000000"/>
              </a:solidFill>
              <a:latin typeface="Calibri" panose="020F0502020204030204" pitchFamily="34" charset="0"/>
            </a:endParaRPr>
          </a:p>
          <a:p>
            <a:pPr marL="285750" indent="-285750">
              <a:lnSpc>
                <a:spcPct val="150000"/>
              </a:lnSpc>
              <a:spcBef>
                <a:spcPts val="600"/>
              </a:spcBef>
              <a:buFont typeface="Wingdings" panose="05000000000000000000" pitchFamily="2" charset="2"/>
              <a:buChar char="§"/>
            </a:pPr>
            <a:r>
              <a:rPr lang="sr-Latn-RS" altLang="sr-Latn-RS" sz="1800" dirty="0">
                <a:solidFill>
                  <a:srgbClr val="000000"/>
                </a:solidFill>
                <a:latin typeface="Calibri" panose="020F0502020204030204" pitchFamily="34" charset="0"/>
              </a:rPr>
              <a:t>Develop</a:t>
            </a:r>
            <a:r>
              <a:rPr lang="en-GB" altLang="sr-Latn-RS" sz="1800" dirty="0" err="1">
                <a:solidFill>
                  <a:srgbClr val="000000"/>
                </a:solidFill>
                <a:latin typeface="Calibri" panose="020F0502020204030204" pitchFamily="34" charset="0"/>
              </a:rPr>
              <a:t>ment</a:t>
            </a:r>
            <a:r>
              <a:rPr lang="en-GB" altLang="sr-Latn-RS" sz="1800" dirty="0">
                <a:solidFill>
                  <a:srgbClr val="000000"/>
                </a:solidFill>
                <a:latin typeface="Calibri" panose="020F0502020204030204" pitchFamily="34" charset="0"/>
              </a:rPr>
              <a:t> of new teaching materials for students </a:t>
            </a:r>
            <a:r>
              <a:rPr lang="sr-Latn-RS" altLang="sr-Latn-RS" sz="1800" dirty="0">
                <a:solidFill>
                  <a:srgbClr val="000000"/>
                </a:solidFill>
                <a:latin typeface="Calibri" panose="020F0502020204030204" pitchFamily="34" charset="0"/>
              </a:rPr>
              <a:t>at </a:t>
            </a:r>
            <a:r>
              <a:rPr lang="en-GB" altLang="sr-Latn-RS" sz="1800" dirty="0">
                <a:solidFill>
                  <a:srgbClr val="000000"/>
                </a:solidFill>
                <a:latin typeface="Calibri" panose="020F0502020204030204" pitchFamily="34" charset="0"/>
              </a:rPr>
              <a:t>all study levels</a:t>
            </a: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Realization of student</a:t>
            </a:r>
            <a:r>
              <a:rPr lang="en-US" altLang="sr-Latn-RS" sz="1800" dirty="0">
                <a:solidFill>
                  <a:srgbClr val="000000"/>
                </a:solidFill>
                <a:latin typeface="Calibri" panose="020F0502020204030204" pitchFamily="34" charset="0"/>
              </a:rPr>
              <a:t>s</a:t>
            </a:r>
            <a:r>
              <a:rPr lang="en-GB" altLang="sr-Latn-RS" sz="1800" dirty="0">
                <a:solidFill>
                  <a:srgbClr val="000000"/>
                </a:solidFill>
                <a:latin typeface="Calibri" panose="020F0502020204030204" pitchFamily="34" charset="0"/>
              </a:rPr>
              <a:t>’ graduation, master, specialist and doctoral theses</a:t>
            </a: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Research and publication of scientific papers in the field of blockchain</a:t>
            </a:r>
            <a:endParaRPr lang="sr-Latn-RS" altLang="sr-Latn-RS" sz="1800" dirty="0">
              <a:solidFill>
                <a:srgbClr val="000000"/>
              </a:solidFill>
              <a:latin typeface="Calibri" panose="020F0502020204030204" pitchFamily="34" charset="0"/>
            </a:endParaRPr>
          </a:p>
          <a:p>
            <a:pPr marL="285750" indent="-285750">
              <a:lnSpc>
                <a:spcPct val="150000"/>
              </a:lnSpc>
              <a:spcBef>
                <a:spcPts val="600"/>
              </a:spcBef>
              <a:buFont typeface="Wingdings" panose="05000000000000000000" pitchFamily="2" charset="2"/>
              <a:buChar char="§"/>
            </a:pPr>
            <a:r>
              <a:rPr lang="en-GB" altLang="sr-Latn-RS" sz="1800" dirty="0">
                <a:solidFill>
                  <a:srgbClr val="000000"/>
                </a:solidFill>
                <a:latin typeface="Calibri" panose="020F0502020204030204" pitchFamily="34" charset="0"/>
              </a:rPr>
              <a:t>Connecting with scientific research institutions, organizations and companies</a:t>
            </a:r>
          </a:p>
          <a:p>
            <a:pPr>
              <a:lnSpc>
                <a:spcPct val="150000"/>
              </a:lnSpc>
              <a:spcBef>
                <a:spcPts val="600"/>
              </a:spcBef>
            </a:pPr>
            <a:endParaRPr lang="sr-Latn-RS" sz="1800" dirty="0"/>
          </a:p>
        </p:txBody>
      </p:sp>
      <p:sp>
        <p:nvSpPr>
          <p:cNvPr id="3" name="Title 2">
            <a:extLst>
              <a:ext uri="{FF2B5EF4-FFF2-40B4-BE49-F238E27FC236}">
                <a16:creationId xmlns:a16="http://schemas.microsoft.com/office/drawing/2014/main" xmlns="" id="{4089D489-D49F-419C-A776-44B6655C607B}"/>
              </a:ext>
            </a:extLst>
          </p:cNvPr>
          <p:cNvSpPr>
            <a:spLocks noGrp="1"/>
          </p:cNvSpPr>
          <p:nvPr>
            <p:ph type="ctrTitle"/>
          </p:nvPr>
        </p:nvSpPr>
        <p:spPr/>
        <p:txBody>
          <a:bodyPr/>
          <a:lstStyle/>
          <a:p>
            <a:r>
              <a:rPr lang="en-US" altLang="sr-Latn-RS" sz="3600" dirty="0">
                <a:solidFill>
                  <a:srgbClr val="FFFFFF"/>
                </a:solidFill>
                <a:latin typeface="Calibri" panose="020F0502020204030204" pitchFamily="34" charset="0"/>
              </a:rPr>
              <a:t>Blockchain laboratory</a:t>
            </a:r>
            <a:endParaRPr lang="en-GB" sz="3600" dirty="0"/>
          </a:p>
        </p:txBody>
      </p:sp>
    </p:spTree>
    <p:extLst>
      <p:ext uri="{BB962C8B-B14F-4D97-AF65-F5344CB8AC3E}">
        <p14:creationId xmlns:p14="http://schemas.microsoft.com/office/powerpoint/2010/main" xmlns="" val="2982684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43415-631D-40FE-AE32-74062B014137}"/>
              </a:ext>
            </a:extLst>
          </p:cNvPr>
          <p:cNvSpPr>
            <a:spLocks noGrp="1"/>
          </p:cNvSpPr>
          <p:nvPr>
            <p:ph type="ctrTitle"/>
          </p:nvPr>
        </p:nvSpPr>
        <p:spPr/>
        <p:txBody>
          <a:bodyPr/>
          <a:lstStyle/>
          <a:p>
            <a:pPr algn="ctr" eaLnBrk="1" hangingPunct="1">
              <a:buClrTx/>
              <a:buFontTx/>
              <a:buNone/>
            </a:pPr>
            <a:r>
              <a:rPr lang="en-US" altLang="sr-Latn-RS" sz="4800" dirty="0">
                <a:solidFill>
                  <a:srgbClr val="FFFFFF"/>
                </a:solidFill>
                <a:latin typeface="Calibri" panose="020F0502020204030204" pitchFamily="34" charset="0"/>
              </a:rPr>
              <a:t>Blockchain</a:t>
            </a:r>
          </a:p>
        </p:txBody>
      </p:sp>
    </p:spTree>
    <p:extLst>
      <p:ext uri="{BB962C8B-B14F-4D97-AF65-F5344CB8AC3E}">
        <p14:creationId xmlns:p14="http://schemas.microsoft.com/office/powerpoint/2010/main" xmlns="" val="347224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D35C497-3733-4260-80F6-BE09B879AFEE}"/>
              </a:ext>
            </a:extLst>
          </p:cNvPr>
          <p:cNvSpPr>
            <a:spLocks noGrp="1"/>
          </p:cNvSpPr>
          <p:nvPr>
            <p:ph type="body" idx="1"/>
          </p:nvPr>
        </p:nvSpPr>
        <p:spPr/>
        <p:txBody>
          <a:bodyPr/>
          <a:lstStyle/>
          <a:p>
            <a:pPr marL="342900" indent="-342900">
              <a:spcBef>
                <a:spcPts val="813"/>
              </a:spcBef>
              <a:buFont typeface="Wingdings" panose="05000000000000000000" pitchFamily="2" charset="2"/>
              <a:buChar char="§"/>
            </a:pPr>
            <a:r>
              <a:rPr lang="en-GB" altLang="sr-Latn-RS" sz="2000" dirty="0">
                <a:solidFill>
                  <a:srgbClr val="000000"/>
                </a:solidFill>
                <a:latin typeface="Calibri" panose="020F0502020204030204" pitchFamily="34" charset="0"/>
              </a:rPr>
              <a:t>The development of the digital economy is changing the ways of modern business and the exchange of digital information between people. </a:t>
            </a:r>
          </a:p>
          <a:p>
            <a:pPr marL="342900" indent="-342900">
              <a:spcBef>
                <a:spcPts val="813"/>
              </a:spcBef>
              <a:buFont typeface="Wingdings" panose="05000000000000000000" pitchFamily="2" charset="2"/>
              <a:buChar char="§"/>
            </a:pPr>
            <a:r>
              <a:rPr lang="en-GB" altLang="sr-Latn-RS" sz="2000" dirty="0">
                <a:solidFill>
                  <a:srgbClr val="000000"/>
                </a:solidFill>
                <a:latin typeface="Calibri" panose="020F0502020204030204" pitchFamily="34" charset="0"/>
              </a:rPr>
              <a:t>In the digitalization world, data and information are traded intensively and the need for securing the transfer of transactions across the network arises. </a:t>
            </a:r>
          </a:p>
          <a:p>
            <a:pPr marL="342900" indent="-342900">
              <a:spcBef>
                <a:spcPts val="813"/>
              </a:spcBef>
              <a:buFont typeface="Wingdings" panose="05000000000000000000" pitchFamily="2" charset="2"/>
              <a:buChar char="§"/>
            </a:pPr>
            <a:r>
              <a:rPr lang="en-GB" altLang="sr-Latn-RS" sz="2000" dirty="0">
                <a:solidFill>
                  <a:srgbClr val="000000"/>
                </a:solidFill>
                <a:latin typeface="Calibri" panose="020F0502020204030204" pitchFamily="34" charset="0"/>
              </a:rPr>
              <a:t>Blockchain technologies can solve problems related to:</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data management, </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transparency of business transactions, </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trust in data handling, </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security and privacy, </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scalability and interoperability issues, </a:t>
            </a:r>
          </a:p>
          <a:p>
            <a:pPr marL="800100" lvl="1" indent="-342900">
              <a:spcBef>
                <a:spcPts val="713"/>
              </a:spcBef>
              <a:buFont typeface="Calibri" panose="020F0502020204030204" pitchFamily="34" charset="0"/>
              <a:buChar char="-"/>
            </a:pPr>
            <a:r>
              <a:rPr lang="en-US" altLang="sr-Latn-RS" sz="2000" dirty="0">
                <a:solidFill>
                  <a:srgbClr val="000000"/>
                </a:solidFill>
                <a:latin typeface="Calibri" panose="020F0502020204030204" pitchFamily="34" charset="0"/>
              </a:rPr>
              <a:t>stakeholder relationship management.</a:t>
            </a:r>
          </a:p>
          <a:p>
            <a:endParaRPr lang="sr-Latn-RS" dirty="0"/>
          </a:p>
        </p:txBody>
      </p:sp>
      <p:sp>
        <p:nvSpPr>
          <p:cNvPr id="3" name="Title 2">
            <a:extLst>
              <a:ext uri="{FF2B5EF4-FFF2-40B4-BE49-F238E27FC236}">
                <a16:creationId xmlns:a16="http://schemas.microsoft.com/office/drawing/2014/main" xmlns="" id="{CFC8DF8E-072E-4A82-AA92-70A9E18A3B54}"/>
              </a:ext>
            </a:extLst>
          </p:cNvPr>
          <p:cNvSpPr>
            <a:spLocks noGrp="1"/>
          </p:cNvSpPr>
          <p:nvPr>
            <p:ph type="ctrTitle"/>
          </p:nvPr>
        </p:nvSpPr>
        <p:spPr/>
        <p:txBody>
          <a:bodyPr/>
          <a:lstStyle/>
          <a:p>
            <a:r>
              <a:rPr lang="en-US" altLang="sr-Latn-RS" sz="3600" dirty="0">
                <a:solidFill>
                  <a:srgbClr val="FFFFFF"/>
                </a:solidFill>
                <a:latin typeface="Calibri" panose="020F0502020204030204" pitchFamily="34" charset="0"/>
                <a:cs typeface="Times New Roman" panose="02020603050405020304" pitchFamily="18" charset="0"/>
              </a:rPr>
              <a:t>Introduction to blockchain</a:t>
            </a:r>
            <a:endParaRPr lang="sr-Latn-RS" sz="3600" dirty="0"/>
          </a:p>
        </p:txBody>
      </p:sp>
    </p:spTree>
    <p:extLst>
      <p:ext uri="{BB962C8B-B14F-4D97-AF65-F5344CB8AC3E}">
        <p14:creationId xmlns:p14="http://schemas.microsoft.com/office/powerpoint/2010/main" xmlns="" val="3077676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C80EEE1-F126-41CF-925B-800CEE909B15}"/>
              </a:ext>
            </a:extLst>
          </p:cNvPr>
          <p:cNvSpPr>
            <a:spLocks noGrp="1"/>
          </p:cNvSpPr>
          <p:nvPr>
            <p:ph type="body" idx="1"/>
          </p:nvPr>
        </p:nvSpPr>
        <p:spPr/>
        <p:txBody>
          <a:bodyPr/>
          <a:lstStyle/>
          <a:p>
            <a:pPr marL="342900" indent="-342900">
              <a:spcBef>
                <a:spcPts val="813"/>
              </a:spcBef>
              <a:spcAft>
                <a:spcPts val="13"/>
              </a:spcAft>
              <a:buSzPct val="100000"/>
              <a:buFont typeface="Wingdings" panose="05000000000000000000" pitchFamily="2" charset="2"/>
              <a:buChar char="§"/>
              <a:defRPr/>
            </a:pPr>
            <a:r>
              <a:rPr lang="sr-Latn-RS" altLang="sr-Latn-RS" sz="2000" dirty="0">
                <a:solidFill>
                  <a:srgbClr val="000000"/>
                </a:solidFill>
                <a:latin typeface="Calibri" panose="020F0502020204030204" pitchFamily="34" charset="0"/>
              </a:rPr>
              <a:t>C</a:t>
            </a:r>
            <a:r>
              <a:rPr lang="en-GB" altLang="sr-Latn-RS" sz="2000" dirty="0" err="1">
                <a:solidFill>
                  <a:srgbClr val="000000"/>
                </a:solidFill>
                <a:latin typeface="Calibri" panose="020F0502020204030204" pitchFamily="34" charset="0"/>
              </a:rPr>
              <a:t>omplex</a:t>
            </a:r>
            <a:r>
              <a:rPr lang="en-GB" altLang="sr-Latn-RS" sz="2000" dirty="0">
                <a:solidFill>
                  <a:srgbClr val="000000"/>
                </a:solidFill>
                <a:latin typeface="Calibri" panose="020F0502020204030204" pitchFamily="34" charset="0"/>
              </a:rPr>
              <a:t> mathematical algorithm aimed at maximizing the security of financial transactions using cryptographic methods. </a:t>
            </a:r>
          </a:p>
          <a:p>
            <a:pPr marL="342900" indent="-342900">
              <a:spcBef>
                <a:spcPts val="813"/>
              </a:spcBef>
              <a:spcAft>
                <a:spcPts val="13"/>
              </a:spcAft>
              <a:buSzPct val="100000"/>
              <a:buFont typeface="Wingdings" panose="05000000000000000000" pitchFamily="2" charset="2"/>
              <a:buChar char="§"/>
              <a:defRPr/>
            </a:pPr>
            <a:r>
              <a:rPr lang="sr-Latn-RS" altLang="sr-Latn-RS" sz="2000" dirty="0">
                <a:solidFill>
                  <a:srgbClr val="000000"/>
                </a:solidFill>
                <a:latin typeface="Calibri" panose="020F0502020204030204" pitchFamily="34" charset="0"/>
              </a:rPr>
              <a:t>B</a:t>
            </a:r>
            <a:r>
              <a:rPr lang="en-GB" altLang="sr-Latn-RS" sz="2000" dirty="0" err="1">
                <a:solidFill>
                  <a:srgbClr val="000000"/>
                </a:solidFill>
                <a:latin typeface="Calibri" panose="020F0502020204030204" pitchFamily="34" charset="0"/>
              </a:rPr>
              <a:t>ased</a:t>
            </a:r>
            <a:r>
              <a:rPr lang="en-GB" altLang="sr-Latn-RS" sz="2000" dirty="0">
                <a:solidFill>
                  <a:srgbClr val="000000"/>
                </a:solidFill>
                <a:latin typeface="Calibri" panose="020F0502020204030204" pitchFamily="34" charset="0"/>
              </a:rPr>
              <a:t> on a distributed database, which consists of encrypted data that cannot be changed or copied</a:t>
            </a:r>
            <a:r>
              <a:rPr lang="sr-Latn-RS" altLang="sr-Latn-RS" sz="2000" dirty="0">
                <a:solidFill>
                  <a:srgbClr val="000000"/>
                </a:solidFill>
                <a:latin typeface="Calibri" panose="020F0502020204030204" pitchFamily="34" charset="0"/>
              </a:rPr>
              <a:t>.</a:t>
            </a:r>
            <a:endParaRPr lang="en-GB" altLang="sr-Latn-RS" sz="2000" dirty="0">
              <a:solidFill>
                <a:srgbClr val="000000"/>
              </a:solidFill>
              <a:latin typeface="Calibri" panose="020F0502020204030204" pitchFamily="34" charset="0"/>
            </a:endParaRPr>
          </a:p>
          <a:p>
            <a:pPr marL="342900" indent="-342900">
              <a:spcBef>
                <a:spcPts val="813"/>
              </a:spcBef>
              <a:spcAft>
                <a:spcPts val="13"/>
              </a:spcAft>
              <a:buSzPct val="100000"/>
              <a:buFont typeface="Wingdings" panose="05000000000000000000" pitchFamily="2" charset="2"/>
              <a:buChar char="§"/>
              <a:defRPr/>
            </a:pPr>
            <a:r>
              <a:rPr lang="en-GB" altLang="sr-Latn-RS" sz="2000" dirty="0">
                <a:solidFill>
                  <a:srgbClr val="000000"/>
                </a:solidFill>
                <a:latin typeface="Calibri" panose="020F0502020204030204" pitchFamily="34" charset="0"/>
              </a:rPr>
              <a:t>The transactions are exchanged between different nodes in a decentralized peer-to-peer (P2P) network, where they are validated and "chained" into a blockchain. </a:t>
            </a:r>
          </a:p>
          <a:p>
            <a:pPr marL="342900" indent="-342900">
              <a:spcBef>
                <a:spcPts val="813"/>
              </a:spcBef>
              <a:spcAft>
                <a:spcPts val="13"/>
              </a:spcAft>
              <a:buSzPct val="100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sr-Latn-RS" sz="2000" dirty="0" err="1">
                <a:solidFill>
                  <a:srgbClr val="000000"/>
                </a:solidFill>
                <a:latin typeface="Calibri" panose="020F0502020204030204" pitchFamily="34" charset="0"/>
              </a:rPr>
              <a:t>Blockchain</a:t>
            </a:r>
            <a:r>
              <a:rPr lang="en-GB" altLang="sr-Latn-RS" sz="2000" dirty="0">
                <a:solidFill>
                  <a:srgbClr val="000000"/>
                </a:solidFill>
                <a:latin typeface="Calibri" panose="020F0502020204030204" pitchFamily="34" charset="0"/>
              </a:rPr>
              <a:t> provides a distributed, unchangeable, transparent and secure ledger in which all transactions of money are reliably recorded. </a:t>
            </a:r>
          </a:p>
        </p:txBody>
      </p:sp>
      <p:sp>
        <p:nvSpPr>
          <p:cNvPr id="3" name="Title 2">
            <a:extLst>
              <a:ext uri="{FF2B5EF4-FFF2-40B4-BE49-F238E27FC236}">
                <a16:creationId xmlns:a16="http://schemas.microsoft.com/office/drawing/2014/main" xmlns="" id="{D3B8EF49-05FB-42BA-8169-5E3A6DFD0E55}"/>
              </a:ext>
            </a:extLst>
          </p:cNvPr>
          <p:cNvSpPr>
            <a:spLocks noGrp="1"/>
          </p:cNvSpPr>
          <p:nvPr>
            <p:ph type="ctrTitle"/>
          </p:nvPr>
        </p:nvSpPr>
        <p:spPr/>
        <p:txBody>
          <a:bodyPr/>
          <a:lstStyle/>
          <a:p>
            <a:r>
              <a:rPr lang="en-US" sz="3600" dirty="0" err="1">
                <a:solidFill>
                  <a:srgbClr val="FFFFFF"/>
                </a:solidFill>
                <a:latin typeface="Calibri" pitchFamily="34" charset="0"/>
              </a:rPr>
              <a:t>Blockchain</a:t>
            </a:r>
            <a:endParaRPr lang="sr-Latn-RS" sz="3600" dirty="0"/>
          </a:p>
        </p:txBody>
      </p:sp>
    </p:spTree>
    <p:extLst>
      <p:ext uri="{BB962C8B-B14F-4D97-AF65-F5344CB8AC3E}">
        <p14:creationId xmlns:p14="http://schemas.microsoft.com/office/powerpoint/2010/main" xmlns="" val="284824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600" dirty="0" err="1">
                <a:solidFill>
                  <a:srgbClr val="FFFFFF"/>
                </a:solidFill>
                <a:latin typeface="Calibri" pitchFamily="34" charset="0"/>
              </a:rPr>
              <a:t>Blockchain</a:t>
            </a:r>
            <a:r>
              <a:rPr lang="en-US" sz="3600" dirty="0">
                <a:solidFill>
                  <a:srgbClr val="FFFFFF"/>
                </a:solidFill>
                <a:latin typeface="Calibri" pitchFamily="34" charset="0"/>
              </a:rPr>
              <a:t> work flow</a:t>
            </a:r>
            <a:endParaRPr lang="en-GB" sz="3600" dirty="0"/>
          </a:p>
        </p:txBody>
      </p:sp>
      <p:pic>
        <p:nvPicPr>
          <p:cNvPr id="4" name="Object 5"/>
          <p:cNvPicPr>
            <a:picLocks noChangeAspect="1" noChangeArrowheads="1"/>
          </p:cNvPicPr>
          <p:nvPr/>
        </p:nvPicPr>
        <p:blipFill>
          <a:blip r:embed="rId2" cstate="print"/>
          <a:srcRect/>
          <a:stretch>
            <a:fillRect/>
          </a:stretch>
        </p:blipFill>
        <p:spPr bwMode="auto">
          <a:xfrm>
            <a:off x="1950955" y="1488141"/>
            <a:ext cx="8597721" cy="45347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00F2D"/>
      </a:dk1>
      <a:lt1>
        <a:srgbClr val="FEFCFF"/>
      </a:lt1>
      <a:dk2>
        <a:srgbClr val="100F2D"/>
      </a:dk2>
      <a:lt2>
        <a:srgbClr val="FEFCFF"/>
      </a:lt2>
      <a:accent1>
        <a:srgbClr val="3DB2F8"/>
      </a:accent1>
      <a:accent2>
        <a:srgbClr val="E44D99"/>
      </a:accent2>
      <a:accent3>
        <a:srgbClr val="8E57DD"/>
      </a:accent3>
      <a:accent4>
        <a:srgbClr val="8E57DD"/>
      </a:accent4>
      <a:accent5>
        <a:srgbClr val="8E57DD"/>
      </a:accent5>
      <a:accent6>
        <a:srgbClr val="8E57DD"/>
      </a:accent6>
      <a:hlink>
        <a:srgbClr val="E44D99"/>
      </a:hlink>
      <a:folHlink>
        <a:srgbClr val="3DB2F8"/>
      </a:folHlink>
    </a:clrScheme>
    <a:fontScheme name="Montserrat">
      <a:majorFont>
        <a:latin typeface="Montserrat Semi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2274</TotalTime>
  <Words>2718</Words>
  <Application>Microsoft Office PowerPoint</Application>
  <PresentationFormat>Custom</PresentationFormat>
  <Paragraphs>277</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BLOCKCHAIN IN E-BUSINESS ECOSYSTEMS</vt:lpstr>
      <vt:lpstr>Slide 2</vt:lpstr>
      <vt:lpstr>Introduction</vt:lpstr>
      <vt:lpstr>Department for e-business</vt:lpstr>
      <vt:lpstr>Blockchain laboratory</vt:lpstr>
      <vt:lpstr>Blockchain</vt:lpstr>
      <vt:lpstr>Introduction to blockchain</vt:lpstr>
      <vt:lpstr>Blockchain</vt:lpstr>
      <vt:lpstr>Blockchain work flow</vt:lpstr>
      <vt:lpstr>Blockchain components</vt:lpstr>
      <vt:lpstr>Blockchain components</vt:lpstr>
      <vt:lpstr>Blockchain components</vt:lpstr>
      <vt:lpstr>Slide 13</vt:lpstr>
      <vt:lpstr>Blockchain transactions</vt:lpstr>
      <vt:lpstr>Blockchain transactions</vt:lpstr>
      <vt:lpstr>Blockchain data models</vt:lpstr>
      <vt:lpstr>Blockchain types</vt:lpstr>
      <vt:lpstr>Consensus algorithms</vt:lpstr>
      <vt:lpstr>Blockchain stack</vt:lpstr>
      <vt:lpstr>Consensus algorithms</vt:lpstr>
      <vt:lpstr>Commonly used consensus algorithms</vt:lpstr>
      <vt:lpstr>Commonly used consensus algorithms</vt:lpstr>
      <vt:lpstr>Blockchain platforms</vt:lpstr>
      <vt:lpstr>Blockchain platforms</vt:lpstr>
      <vt:lpstr>Smart contracts</vt:lpstr>
      <vt:lpstr>Algorand</vt:lpstr>
      <vt:lpstr>Algorand</vt:lpstr>
      <vt:lpstr>Algorand</vt:lpstr>
      <vt:lpstr>Reach</vt:lpstr>
      <vt:lpstr>Blockchain in  e-business ecosystems</vt:lpstr>
      <vt:lpstr>Generations of blockchain</vt:lpstr>
      <vt:lpstr>Blockchain application domains</vt:lpstr>
      <vt:lpstr>Blockchain application domains</vt:lpstr>
      <vt:lpstr>Blockchain application domains</vt:lpstr>
      <vt:lpstr>Blockchain application domains</vt:lpstr>
      <vt:lpstr>Blockchain application domains</vt:lpstr>
      <vt:lpstr>Blockchain application domains</vt:lpstr>
      <vt:lpstr>Blockchain application domains</vt:lpstr>
      <vt:lpstr>Blockchain application domains</vt:lpstr>
      <vt:lpstr>Conclusion</vt:lpstr>
      <vt:lpstr>Conclusion</vt:lpstr>
      <vt:lpstr>Slide 42</vt:lpstr>
      <vt:lpstr>BLOCKCHAIN IN E-BUSINESS ECOSYSTEMS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 Savicevic</dc:creator>
  <cp:lastModifiedBy>aleksandra@elab.rs</cp:lastModifiedBy>
  <cp:revision>119</cp:revision>
  <dcterms:created xsi:type="dcterms:W3CDTF">2022-10-16T13:21:43Z</dcterms:created>
  <dcterms:modified xsi:type="dcterms:W3CDTF">2022-10-21T10:16:02Z</dcterms:modified>
</cp:coreProperties>
</file>